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367" r:id="rId3"/>
    <p:sldId id="468" r:id="rId4"/>
    <p:sldId id="466" r:id="rId5"/>
    <p:sldId id="467" r:id="rId6"/>
    <p:sldId id="478" r:id="rId7"/>
    <p:sldId id="261" r:id="rId8"/>
    <p:sldId id="480" r:id="rId9"/>
    <p:sldId id="267" r:id="rId10"/>
    <p:sldId id="265" r:id="rId11"/>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483"/>
  </p:normalViewPr>
  <p:slideViewPr>
    <p:cSldViewPr snapToGrid="0">
      <p:cViewPr varScale="1">
        <p:scale>
          <a:sx n="117" d="100"/>
          <a:sy n="117" d="100"/>
        </p:scale>
        <p:origin x="9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741998548556708E-2"/>
          <c:y val="0.21559661120060525"/>
          <c:w val="0.76527792177016829"/>
          <c:h val="0.70231679840406069"/>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30A-0640-A300-077E867F9AA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30A-0640-A300-077E867F9AA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30A-0640-A300-077E867F9AA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30A-0640-A300-077E867F9AA5}"/>
              </c:ext>
            </c:extLst>
          </c:dPt>
          <c:dLbls>
            <c:dLbl>
              <c:idx val="0"/>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D2014107-2B20-8945-ACDD-2AE6F7D889C3}" type="CATEGORYNAME">
                      <a:rPr lang="en-US" sz="800"/>
                      <a:pPr>
                        <a:defRPr sz="800"/>
                      </a:pPr>
                      <a:t>[CATEGORY NAME]</a:t>
                    </a:fld>
                    <a:r>
                      <a:rPr lang="en-US" sz="800" baseline="0" dirty="0"/>
                      <a:t>
</a:t>
                    </a:r>
                    <a:fld id="{FC4D74A6-E4E7-D044-9915-EA63D29CF0FC}" type="PERCENTAGE">
                      <a:rPr lang="en-US" sz="800" baseline="0" smtClean="0"/>
                      <a:pPr>
                        <a:defRPr sz="800"/>
                      </a:pPr>
                      <a:t>[PERCENTAGE]</a:t>
                    </a:fld>
                    <a:r>
                      <a:rPr lang="en-US" sz="800" baseline="0" dirty="0"/>
                      <a:t> Market Share [MS]</a:t>
                    </a: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5133431577284415"/>
                      <c:h val="0.10712599995736763"/>
                    </c:manualLayout>
                  </c15:layout>
                  <c15:dlblFieldTable/>
                  <c15:showDataLabelsRange val="0"/>
                </c:ext>
                <c:ext xmlns:c16="http://schemas.microsoft.com/office/drawing/2014/chart" uri="{C3380CC4-5D6E-409C-BE32-E72D297353CC}">
                  <c16:uniqueId val="{00000001-530A-0640-A300-077E867F9AA5}"/>
                </c:ext>
              </c:extLst>
            </c:dLbl>
            <c:dLbl>
              <c:idx val="1"/>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034FE318-0CC6-DE40-9849-3FD6147F052D}" type="CATEGORYNAME">
                      <a:rPr lang="en-US" sz="800"/>
                      <a:pPr>
                        <a:defRPr sz="800">
                          <a:solidFill>
                            <a:schemeClr val="accent1"/>
                          </a:solidFill>
                        </a:defRPr>
                      </a:pPr>
                      <a:t>[CATEGORY NAME]</a:t>
                    </a:fld>
                    <a:r>
                      <a:rPr lang="en-US" sz="800" baseline="0" dirty="0"/>
                      <a:t>
</a:t>
                    </a:r>
                    <a:fld id="{73627D55-A350-9C43-91C0-0EF0ADEF1AE1}" type="PERCENTAGE">
                      <a:rPr lang="en-US" sz="800" baseline="0" smtClean="0"/>
                      <a:pPr>
                        <a:defRPr sz="800">
                          <a:solidFill>
                            <a:schemeClr val="accent1"/>
                          </a:solidFill>
                        </a:defRPr>
                      </a:pPr>
                      <a:t>[PERCENTAGE]</a:t>
                    </a:fld>
                    <a:r>
                      <a:rPr lang="en-US" sz="800" baseline="0" dirty="0"/>
                      <a:t> MS</a:t>
                    </a: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0A-0640-A300-077E867F9AA5}"/>
                </c:ext>
              </c:extLst>
            </c:dLbl>
            <c:dLbl>
              <c:idx val="2"/>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2D5B2004-9595-264C-A7C9-3820033BB7F1}" type="CATEGORYNAME">
                      <a:rPr lang="en-US" sz="800"/>
                      <a:pPr>
                        <a:defRPr sz="800">
                          <a:solidFill>
                            <a:schemeClr val="accent1"/>
                          </a:solidFill>
                        </a:defRPr>
                      </a:pPr>
                      <a:t>[CATEGORY NAME]</a:t>
                    </a:fld>
                    <a:r>
                      <a:rPr lang="en-US" sz="800" baseline="0" dirty="0"/>
                      <a:t>
</a:t>
                    </a:r>
                    <a:fld id="{21B70DEF-1DFC-B346-B1C0-1656E43E7D41}" type="PERCENTAGE">
                      <a:rPr lang="en-US" sz="800" baseline="0" smtClean="0"/>
                      <a:pPr>
                        <a:defRPr sz="800">
                          <a:solidFill>
                            <a:schemeClr val="accent1"/>
                          </a:solidFill>
                        </a:defRPr>
                      </a:pPr>
                      <a:t>[PERCENTAGE]</a:t>
                    </a:fld>
                    <a:r>
                      <a:rPr lang="en-US" sz="800" baseline="0" dirty="0"/>
                      <a:t> MS</a:t>
                    </a: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30A-0640-A300-077E867F9AA5}"/>
                </c:ext>
              </c:extLst>
            </c:dLbl>
            <c:dLbl>
              <c:idx val="3"/>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530A-0640-A300-077E867F9AA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SCRUMSTUDY</c:v>
                </c:pt>
                <c:pt idx="1">
                  <c:v>SCRUMALLIANCE</c:v>
                </c:pt>
                <c:pt idx="2">
                  <c:v>SCRUM.ORG</c:v>
                </c:pt>
              </c:strCache>
            </c:strRef>
          </c:cat>
          <c:val>
            <c:numRef>
              <c:f>Sheet1!$B$2:$B$5</c:f>
              <c:numCache>
                <c:formatCode>General</c:formatCode>
                <c:ptCount val="4"/>
                <c:pt idx="0">
                  <c:v>2100</c:v>
                </c:pt>
                <c:pt idx="1">
                  <c:v>50</c:v>
                </c:pt>
                <c:pt idx="2">
                  <c:v>150</c:v>
                </c:pt>
              </c:numCache>
            </c:numRef>
          </c:val>
          <c:extLst>
            <c:ext xmlns:c16="http://schemas.microsoft.com/office/drawing/2014/chart" uri="{C3380CC4-5D6E-409C-BE32-E72D297353CC}">
              <c16:uniqueId val="{00000008-530A-0640-A300-077E867F9AA5}"/>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85D5D-EE59-A842-943B-E5F12C1230F0}" type="datetimeFigureOut">
              <a:rPr lang="en-NG" smtClean="0"/>
              <a:t>9/3/24</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15D5B-B886-834D-A7D3-092945745FBC}" type="slidenum">
              <a:rPr lang="en-NG" smtClean="0"/>
              <a:t>‹#›</a:t>
            </a:fld>
            <a:endParaRPr lang="en-NG"/>
          </a:p>
        </p:txBody>
      </p:sp>
    </p:spTree>
    <p:extLst>
      <p:ext uri="{BB962C8B-B14F-4D97-AF65-F5344CB8AC3E}">
        <p14:creationId xmlns:p14="http://schemas.microsoft.com/office/powerpoint/2010/main" val="50169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27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Lato" panose="020F0502020204030203" pitchFamily="34" charset="0"/>
              </a:rPr>
              <a:t>Note:</a:t>
            </a:r>
            <a:r>
              <a:rPr lang="en-US" sz="1400" baseline="0" dirty="0">
                <a:latin typeface="Lato" panose="020F0502020204030203" pitchFamily="34" charset="0"/>
              </a:rPr>
              <a:t> Insert your picture by clicking on the Picture Place Holder Icon, then send it back!</a:t>
            </a:r>
            <a:endParaRPr lang="en-US" sz="14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86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Lato" panose="020F0502020204030203" pitchFamily="34" charset="0"/>
              </a:rPr>
              <a:t>Note:</a:t>
            </a:r>
            <a:r>
              <a:rPr lang="en-US" sz="1400" baseline="0" dirty="0">
                <a:latin typeface="Lato" panose="020F0502020204030203" pitchFamily="34" charset="0"/>
              </a:rPr>
              <a:t> Insert your picture by clicking on the Picture Place Holder Icon, then send it back!</a:t>
            </a:r>
            <a:endParaRPr lang="en-US" sz="14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21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Lato" panose="020F0502020204030203" pitchFamily="34" charset="0"/>
              </a:rPr>
              <a:t>Note:</a:t>
            </a:r>
            <a:r>
              <a:rPr lang="en-US" sz="1400" baseline="0" dirty="0">
                <a:latin typeface="Lato" panose="020F0502020204030203" pitchFamily="34" charset="0"/>
              </a:rPr>
              <a:t> Insert your picture by clicking on the Picture Place Holder Icon, then send it back!</a:t>
            </a:r>
            <a:endParaRPr lang="en-US" sz="14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44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86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19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564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09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rPr>
              <a:t>Note:</a:t>
            </a:r>
            <a:r>
              <a:rPr lang="en-US" sz="1200" baseline="0" dirty="0">
                <a:latin typeface="Lato" panose="020F0502020204030203" pitchFamily="34" charset="0"/>
              </a:rPr>
              <a:t> Insert your picture by clicking on the Picture Place Holder Icon, then send it back!</a:t>
            </a:r>
            <a:endParaRPr lang="en-US" sz="1200"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4EBFCF7-DBAE-4171-B664-49A31DA528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27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9"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TextBox 10"/>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8" name="Picture 7"/>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084774727"/>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ection Slide 1">
    <p:spTree>
      <p:nvGrpSpPr>
        <p:cNvPr id="1" name=""/>
        <p:cNvGrpSpPr/>
        <p:nvPr/>
      </p:nvGrpSpPr>
      <p:grpSpPr>
        <a:xfrm>
          <a:off x="0" y="0"/>
          <a:ext cx="0" cy="0"/>
          <a:chOff x="0" y="0"/>
          <a:chExt cx="0" cy="0"/>
        </a:xfrm>
      </p:grpSpPr>
      <p:sp>
        <p:nvSpPr>
          <p:cNvPr id="35" name="Picture Placeholder 6"/>
          <p:cNvSpPr>
            <a:spLocks noGrp="1"/>
          </p:cNvSpPr>
          <p:nvPr>
            <p:ph type="pic" sz="quarter" idx="11"/>
          </p:nvPr>
        </p:nvSpPr>
        <p:spPr>
          <a:xfrm>
            <a:off x="3725321" y="84666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36" name="Picture Placeholder 6"/>
          <p:cNvSpPr>
            <a:spLocks noGrp="1"/>
          </p:cNvSpPr>
          <p:nvPr>
            <p:ph type="pic" sz="quarter" idx="12"/>
          </p:nvPr>
        </p:nvSpPr>
        <p:spPr>
          <a:xfrm>
            <a:off x="5144097" y="84666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37" name="Picture Placeholder 6"/>
          <p:cNvSpPr>
            <a:spLocks noGrp="1"/>
          </p:cNvSpPr>
          <p:nvPr>
            <p:ph type="pic" sz="quarter" idx="13"/>
          </p:nvPr>
        </p:nvSpPr>
        <p:spPr>
          <a:xfrm>
            <a:off x="3236372" y="2169585"/>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38" name="Picture Placeholder 6"/>
          <p:cNvSpPr>
            <a:spLocks noGrp="1"/>
          </p:cNvSpPr>
          <p:nvPr>
            <p:ph type="pic" sz="quarter" idx="14"/>
          </p:nvPr>
        </p:nvSpPr>
        <p:spPr>
          <a:xfrm>
            <a:off x="4655148" y="2169585"/>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39" name="Picture Placeholder 6"/>
          <p:cNvSpPr>
            <a:spLocks noGrp="1"/>
          </p:cNvSpPr>
          <p:nvPr>
            <p:ph type="pic" sz="quarter" idx="15"/>
          </p:nvPr>
        </p:nvSpPr>
        <p:spPr>
          <a:xfrm>
            <a:off x="6073924" y="2169585"/>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40" name="Picture Placeholder 6"/>
          <p:cNvSpPr>
            <a:spLocks noGrp="1"/>
          </p:cNvSpPr>
          <p:nvPr>
            <p:ph type="pic" sz="quarter" idx="16"/>
          </p:nvPr>
        </p:nvSpPr>
        <p:spPr>
          <a:xfrm>
            <a:off x="1341943" y="349249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41" name="Picture Placeholder 6"/>
          <p:cNvSpPr>
            <a:spLocks noGrp="1"/>
          </p:cNvSpPr>
          <p:nvPr>
            <p:ph type="pic" sz="quarter" idx="17"/>
          </p:nvPr>
        </p:nvSpPr>
        <p:spPr>
          <a:xfrm>
            <a:off x="2760719" y="349249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42" name="Picture Placeholder 6"/>
          <p:cNvSpPr>
            <a:spLocks noGrp="1"/>
          </p:cNvSpPr>
          <p:nvPr>
            <p:ph type="pic" sz="quarter" idx="18"/>
          </p:nvPr>
        </p:nvSpPr>
        <p:spPr>
          <a:xfrm>
            <a:off x="4179495" y="349249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
        <p:nvSpPr>
          <p:cNvPr id="43" name="Picture Placeholder 6"/>
          <p:cNvSpPr>
            <a:spLocks noGrp="1"/>
          </p:cNvSpPr>
          <p:nvPr>
            <p:ph type="pic" sz="quarter" idx="19"/>
          </p:nvPr>
        </p:nvSpPr>
        <p:spPr>
          <a:xfrm>
            <a:off x="2254239" y="4817537"/>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257877371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ection Slide 2">
    <p:spTree>
      <p:nvGrpSpPr>
        <p:cNvPr id="1" name=""/>
        <p:cNvGrpSpPr/>
        <p:nvPr/>
      </p:nvGrpSpPr>
      <p:grpSpPr>
        <a:xfrm>
          <a:off x="0" y="0"/>
          <a:ext cx="0" cy="0"/>
          <a:chOff x="0" y="0"/>
          <a:chExt cx="0" cy="0"/>
        </a:xfrm>
      </p:grpSpPr>
      <p:sp>
        <p:nvSpPr>
          <p:cNvPr id="34" name="Picture Placeholder 6"/>
          <p:cNvSpPr>
            <a:spLocks noGrp="1"/>
          </p:cNvSpPr>
          <p:nvPr>
            <p:ph type="pic" sz="quarter" idx="10"/>
          </p:nvPr>
        </p:nvSpPr>
        <p:spPr>
          <a:xfrm>
            <a:off x="1815503" y="84666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35" name="Picture Placeholder 6"/>
          <p:cNvSpPr>
            <a:spLocks noGrp="1"/>
          </p:cNvSpPr>
          <p:nvPr>
            <p:ph type="pic" sz="quarter" idx="11"/>
          </p:nvPr>
        </p:nvSpPr>
        <p:spPr>
          <a:xfrm>
            <a:off x="3234279" y="84666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36" name="Picture Placeholder 6"/>
          <p:cNvSpPr>
            <a:spLocks noGrp="1"/>
          </p:cNvSpPr>
          <p:nvPr>
            <p:ph type="pic" sz="quarter" idx="12"/>
          </p:nvPr>
        </p:nvSpPr>
        <p:spPr>
          <a:xfrm>
            <a:off x="4653055" y="84666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37" name="Picture Placeholder 6"/>
          <p:cNvSpPr>
            <a:spLocks noGrp="1"/>
          </p:cNvSpPr>
          <p:nvPr>
            <p:ph type="pic" sz="quarter" idx="13"/>
          </p:nvPr>
        </p:nvSpPr>
        <p:spPr>
          <a:xfrm>
            <a:off x="2745329" y="2169585"/>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38" name="Picture Placeholder 6"/>
          <p:cNvSpPr>
            <a:spLocks noGrp="1"/>
          </p:cNvSpPr>
          <p:nvPr>
            <p:ph type="pic" sz="quarter" idx="14"/>
          </p:nvPr>
        </p:nvSpPr>
        <p:spPr>
          <a:xfrm>
            <a:off x="4164105" y="2169585"/>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39" name="Picture Placeholder 6"/>
          <p:cNvSpPr>
            <a:spLocks noGrp="1"/>
          </p:cNvSpPr>
          <p:nvPr>
            <p:ph type="pic" sz="quarter" idx="15"/>
          </p:nvPr>
        </p:nvSpPr>
        <p:spPr>
          <a:xfrm>
            <a:off x="5582881" y="2169585"/>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40" name="Picture Placeholder 6"/>
          <p:cNvSpPr>
            <a:spLocks noGrp="1"/>
          </p:cNvSpPr>
          <p:nvPr>
            <p:ph type="pic" sz="quarter" idx="16"/>
          </p:nvPr>
        </p:nvSpPr>
        <p:spPr>
          <a:xfrm>
            <a:off x="850900" y="349249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41" name="Picture Placeholder 6"/>
          <p:cNvSpPr>
            <a:spLocks noGrp="1"/>
          </p:cNvSpPr>
          <p:nvPr>
            <p:ph type="pic" sz="quarter" idx="17"/>
          </p:nvPr>
        </p:nvSpPr>
        <p:spPr>
          <a:xfrm>
            <a:off x="2269676" y="349249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42" name="Picture Placeholder 6"/>
          <p:cNvSpPr>
            <a:spLocks noGrp="1"/>
          </p:cNvSpPr>
          <p:nvPr>
            <p:ph type="pic" sz="quarter" idx="18"/>
          </p:nvPr>
        </p:nvSpPr>
        <p:spPr>
          <a:xfrm>
            <a:off x="3688452" y="3492499"/>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43" name="Picture Placeholder 6"/>
          <p:cNvSpPr>
            <a:spLocks noGrp="1"/>
          </p:cNvSpPr>
          <p:nvPr>
            <p:ph type="pic" sz="quarter" idx="19"/>
          </p:nvPr>
        </p:nvSpPr>
        <p:spPr>
          <a:xfrm>
            <a:off x="1763196" y="4817537"/>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076967393"/>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Our Team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sp>
        <p:nvSpPr>
          <p:cNvPr id="24" name="Picture Placeholder 6"/>
          <p:cNvSpPr>
            <a:spLocks noGrp="1"/>
          </p:cNvSpPr>
          <p:nvPr>
            <p:ph type="pic" sz="quarter" idx="10"/>
          </p:nvPr>
        </p:nvSpPr>
        <p:spPr>
          <a:xfrm>
            <a:off x="4749912" y="1976875"/>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25" name="Picture Placeholder 6"/>
          <p:cNvSpPr>
            <a:spLocks noGrp="1"/>
          </p:cNvSpPr>
          <p:nvPr>
            <p:ph type="pic" sz="quarter" idx="13"/>
          </p:nvPr>
        </p:nvSpPr>
        <p:spPr>
          <a:xfrm>
            <a:off x="2521160" y="3357700"/>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26" name="Picture Placeholder 6"/>
          <p:cNvSpPr>
            <a:spLocks noGrp="1"/>
          </p:cNvSpPr>
          <p:nvPr>
            <p:ph type="pic" sz="quarter" idx="14"/>
          </p:nvPr>
        </p:nvSpPr>
        <p:spPr>
          <a:xfrm>
            <a:off x="6070041" y="3357700"/>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27" name="Picture Placeholder 6"/>
          <p:cNvSpPr>
            <a:spLocks noGrp="1"/>
          </p:cNvSpPr>
          <p:nvPr>
            <p:ph type="pic" sz="quarter" idx="15"/>
          </p:nvPr>
        </p:nvSpPr>
        <p:spPr>
          <a:xfrm>
            <a:off x="9628571" y="3353112"/>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28" name="Picture Placeholder 6"/>
          <p:cNvSpPr>
            <a:spLocks noGrp="1"/>
          </p:cNvSpPr>
          <p:nvPr>
            <p:ph type="pic" sz="quarter" idx="16"/>
          </p:nvPr>
        </p:nvSpPr>
        <p:spPr>
          <a:xfrm>
            <a:off x="8184141" y="1976875"/>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29" name="Picture Placeholder 6"/>
          <p:cNvSpPr>
            <a:spLocks noGrp="1"/>
          </p:cNvSpPr>
          <p:nvPr>
            <p:ph type="pic" sz="quarter" idx="17"/>
          </p:nvPr>
        </p:nvSpPr>
        <p:spPr>
          <a:xfrm>
            <a:off x="3698411" y="4710646"/>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30" name="Picture Placeholder 6"/>
          <p:cNvSpPr>
            <a:spLocks noGrp="1"/>
          </p:cNvSpPr>
          <p:nvPr>
            <p:ph type="pic" sz="quarter" idx="18"/>
          </p:nvPr>
        </p:nvSpPr>
        <p:spPr>
          <a:xfrm>
            <a:off x="7141519" y="4710646"/>
            <a:ext cx="1707696" cy="11937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pic>
        <p:nvPicPr>
          <p:cNvPr id="16" name="Picture 15"/>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3033806239"/>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Our Crew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15" name="Picture Placeholder 9"/>
          <p:cNvSpPr>
            <a:spLocks noGrp="1"/>
          </p:cNvSpPr>
          <p:nvPr>
            <p:ph type="pic" sz="quarter" idx="13"/>
          </p:nvPr>
        </p:nvSpPr>
        <p:spPr>
          <a:xfrm>
            <a:off x="1114893" y="1988357"/>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16" name="Picture Placeholder 9"/>
          <p:cNvSpPr>
            <a:spLocks noGrp="1"/>
          </p:cNvSpPr>
          <p:nvPr>
            <p:ph type="pic" sz="quarter" idx="14"/>
          </p:nvPr>
        </p:nvSpPr>
        <p:spPr>
          <a:xfrm>
            <a:off x="3306707" y="1988357"/>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5"/>
          </p:nvPr>
        </p:nvSpPr>
        <p:spPr>
          <a:xfrm>
            <a:off x="5498520" y="1988357"/>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6"/>
          </p:nvPr>
        </p:nvSpPr>
        <p:spPr>
          <a:xfrm>
            <a:off x="7690333" y="1988357"/>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7"/>
          </p:nvPr>
        </p:nvSpPr>
        <p:spPr>
          <a:xfrm>
            <a:off x="9882148" y="1988357"/>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8"/>
          </p:nvPr>
        </p:nvSpPr>
        <p:spPr>
          <a:xfrm>
            <a:off x="1114893" y="3987361"/>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9"/>
          </p:nvPr>
        </p:nvSpPr>
        <p:spPr>
          <a:xfrm>
            <a:off x="3306707" y="3987361"/>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22" name="Picture Placeholder 9"/>
          <p:cNvSpPr>
            <a:spLocks noGrp="1"/>
          </p:cNvSpPr>
          <p:nvPr>
            <p:ph type="pic" sz="quarter" idx="20"/>
          </p:nvPr>
        </p:nvSpPr>
        <p:spPr>
          <a:xfrm>
            <a:off x="5498520" y="3987361"/>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21"/>
          </p:nvPr>
        </p:nvSpPr>
        <p:spPr>
          <a:xfrm>
            <a:off x="7690333" y="3987361"/>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31" name="Picture Placeholder 9"/>
          <p:cNvSpPr>
            <a:spLocks noGrp="1"/>
          </p:cNvSpPr>
          <p:nvPr>
            <p:ph type="pic" sz="quarter" idx="22"/>
          </p:nvPr>
        </p:nvSpPr>
        <p:spPr>
          <a:xfrm>
            <a:off x="9882148" y="3987361"/>
            <a:ext cx="1193803" cy="1193803"/>
          </a:xfrm>
          <a:prstGeom prst="ellipse">
            <a:avLst/>
          </a:prstGeom>
          <a:ln w="12700">
            <a:noFill/>
          </a:ln>
        </p:spPr>
        <p:txBody>
          <a:bodyPr/>
          <a:lstStyle>
            <a:lvl1pPr>
              <a:defRPr sz="1067">
                <a:solidFill>
                  <a:schemeClr val="accent4"/>
                </a:solidFill>
                <a:latin typeface="Lato" panose="020F0502020204030203" pitchFamily="34" charset="0"/>
              </a:defRPr>
            </a:lvl1pPr>
          </a:lstStyle>
          <a:p>
            <a:endParaRPr lang="en-US"/>
          </a:p>
        </p:txBody>
      </p:sp>
      <p:sp>
        <p:nvSpPr>
          <p:cNvPr id="24"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27" name="Picture 26"/>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922050646"/>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fessional Team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
        <p:nvSpPr>
          <p:cNvPr id="15" name="Picture Placeholder 9"/>
          <p:cNvSpPr>
            <a:spLocks noGrp="1"/>
          </p:cNvSpPr>
          <p:nvPr>
            <p:ph type="pic" sz="quarter" idx="13"/>
          </p:nvPr>
        </p:nvSpPr>
        <p:spPr>
          <a:xfrm>
            <a:off x="1332843" y="2249530"/>
            <a:ext cx="1741093" cy="1741093"/>
          </a:xfrm>
          <a:prstGeom prst="ellipse">
            <a:avLst/>
          </a:prstGeom>
          <a:ln w="12700">
            <a:noFill/>
          </a:ln>
        </p:spPr>
        <p:txBody>
          <a:bodyPr/>
          <a:lstStyle>
            <a:lvl1pPr>
              <a:defRPr sz="12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4"/>
          </p:nvPr>
        </p:nvSpPr>
        <p:spPr>
          <a:xfrm>
            <a:off x="3926051" y="2249530"/>
            <a:ext cx="1741093" cy="1741093"/>
          </a:xfrm>
          <a:prstGeom prst="ellipse">
            <a:avLst/>
          </a:prstGeom>
          <a:ln w="12700">
            <a:noFill/>
          </a:ln>
        </p:spPr>
        <p:txBody>
          <a:bodyPr/>
          <a:lstStyle>
            <a:lvl1pPr>
              <a:defRPr sz="12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15"/>
          </p:nvPr>
        </p:nvSpPr>
        <p:spPr>
          <a:xfrm>
            <a:off x="6519259" y="2249530"/>
            <a:ext cx="1741093" cy="1741093"/>
          </a:xfrm>
          <a:prstGeom prst="ellipse">
            <a:avLst/>
          </a:prstGeom>
          <a:ln w="12700">
            <a:noFill/>
          </a:ln>
        </p:spPr>
        <p:txBody>
          <a:bodyPr/>
          <a:lstStyle>
            <a:lvl1pPr>
              <a:defRPr sz="1200">
                <a:solidFill>
                  <a:schemeClr val="accent4"/>
                </a:solidFill>
                <a:latin typeface="Lato" panose="020F0502020204030203" pitchFamily="34" charset="0"/>
              </a:defRPr>
            </a:lvl1pPr>
          </a:lstStyle>
          <a:p>
            <a:endParaRPr lang="en-US"/>
          </a:p>
        </p:txBody>
      </p:sp>
      <p:sp>
        <p:nvSpPr>
          <p:cNvPr id="26" name="Picture Placeholder 9"/>
          <p:cNvSpPr>
            <a:spLocks noGrp="1"/>
          </p:cNvSpPr>
          <p:nvPr>
            <p:ph type="pic" sz="quarter" idx="16"/>
          </p:nvPr>
        </p:nvSpPr>
        <p:spPr>
          <a:xfrm>
            <a:off x="9112468" y="2249530"/>
            <a:ext cx="1741093" cy="1741093"/>
          </a:xfrm>
          <a:prstGeom prst="ellipse">
            <a:avLst/>
          </a:prstGeom>
          <a:ln w="12700">
            <a:noFill/>
          </a:ln>
        </p:spPr>
        <p:txBody>
          <a:bodyPr/>
          <a:lstStyle>
            <a:lvl1pPr>
              <a:defRPr sz="1200">
                <a:solidFill>
                  <a:schemeClr val="accent4"/>
                </a:solidFill>
                <a:latin typeface="Lato" panose="020F0502020204030203" pitchFamily="34" charset="0"/>
              </a:defRPr>
            </a:lvl1pPr>
          </a:lstStyle>
          <a:p>
            <a:endParaRPr lang="en-US"/>
          </a:p>
        </p:txBody>
      </p:sp>
      <p:pic>
        <p:nvPicPr>
          <p:cNvPr id="12" name="Picture 11"/>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246229686"/>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Timeline 1">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lgn="ctr">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5791200"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lgn="ctr">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
        <p:nvSpPr>
          <p:cNvPr id="13" name="Picture Placeholder 6"/>
          <p:cNvSpPr>
            <a:spLocks noGrp="1"/>
          </p:cNvSpPr>
          <p:nvPr>
            <p:ph type="pic" sz="quarter" idx="13"/>
          </p:nvPr>
        </p:nvSpPr>
        <p:spPr>
          <a:xfrm>
            <a:off x="7572229" y="2533651"/>
            <a:ext cx="3536951" cy="1811867"/>
          </a:xfrm>
          <a:prstGeom prst="rect">
            <a:avLst/>
          </a:prstGeom>
        </p:spPr>
        <p:txBody>
          <a:bodyPr/>
          <a:lstStyle>
            <a:lvl1pPr>
              <a:defRPr sz="1333">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1061657" y="2015118"/>
            <a:ext cx="3536951" cy="1811867"/>
          </a:xfrm>
          <a:prstGeom prst="rect">
            <a:avLst/>
          </a:prstGeom>
        </p:spPr>
        <p:txBody>
          <a:bodyPr/>
          <a:lstStyle>
            <a:lvl1pPr>
              <a:defRPr sz="1333">
                <a:solidFill>
                  <a:schemeClr val="accent4"/>
                </a:solidFill>
                <a:latin typeface="Lato" panose="020F0502020204030203" pitchFamily="34" charset="0"/>
              </a:defRPr>
            </a:lvl1pPr>
          </a:lstStyle>
          <a:p>
            <a:endParaRPr lang="en-US"/>
          </a:p>
        </p:txBody>
      </p:sp>
      <p:pic>
        <p:nvPicPr>
          <p:cNvPr id="11" name="Picture 10"/>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78055964"/>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75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ny Timeline 2">
    <p:spTree>
      <p:nvGrpSpPr>
        <p:cNvPr id="1" name=""/>
        <p:cNvGrpSpPr/>
        <p:nvPr/>
      </p:nvGrpSpPr>
      <p:grpSpPr>
        <a:xfrm>
          <a:off x="0" y="0"/>
          <a:ext cx="0" cy="0"/>
          <a:chOff x="0" y="0"/>
          <a:chExt cx="0" cy="0"/>
        </a:xfrm>
      </p:grpSpPr>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
        <p:nvSpPr>
          <p:cNvPr id="13" name="Picture Placeholder 6"/>
          <p:cNvSpPr>
            <a:spLocks noGrp="1"/>
          </p:cNvSpPr>
          <p:nvPr>
            <p:ph type="pic" sz="quarter" idx="13"/>
          </p:nvPr>
        </p:nvSpPr>
        <p:spPr>
          <a:xfrm>
            <a:off x="7572229" y="2086237"/>
            <a:ext cx="3536951" cy="1811867"/>
          </a:xfrm>
          <a:prstGeom prst="rect">
            <a:avLst/>
          </a:prstGeom>
        </p:spPr>
        <p:txBody>
          <a:bodyPr/>
          <a:lstStyle>
            <a:lvl1pPr>
              <a:defRPr sz="1333">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4"/>
          </p:nvPr>
        </p:nvSpPr>
        <p:spPr>
          <a:xfrm>
            <a:off x="1061657" y="1060157"/>
            <a:ext cx="3536951" cy="1811867"/>
          </a:xfrm>
          <a:prstGeom prst="rect">
            <a:avLst/>
          </a:prstGeom>
        </p:spPr>
        <p:txBody>
          <a:bodyPr/>
          <a:lstStyle>
            <a:lvl1pPr>
              <a:defRPr sz="1333">
                <a:solidFill>
                  <a:schemeClr val="accent4"/>
                </a:solidFill>
                <a:latin typeface="Lato" panose="020F0502020204030203" pitchFamily="34" charset="0"/>
              </a:defRPr>
            </a:lvl1pPr>
          </a:lstStyle>
          <a:p>
            <a:endParaRPr lang="en-US"/>
          </a:p>
        </p:txBody>
      </p:sp>
      <p:pic>
        <p:nvPicPr>
          <p:cNvPr id="7" name="Picture 6"/>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2075065804"/>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ients Says About Us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19" name="Picture Placeholder 6"/>
          <p:cNvSpPr>
            <a:spLocks noGrp="1"/>
          </p:cNvSpPr>
          <p:nvPr>
            <p:ph type="pic" sz="quarter" idx="16"/>
          </p:nvPr>
        </p:nvSpPr>
        <p:spPr>
          <a:xfrm>
            <a:off x="1439967" y="3897943"/>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dirty="0"/>
          </a:p>
        </p:txBody>
      </p:sp>
      <p:sp>
        <p:nvSpPr>
          <p:cNvPr id="20" name="Picture Placeholder 6"/>
          <p:cNvSpPr>
            <a:spLocks noGrp="1"/>
          </p:cNvSpPr>
          <p:nvPr>
            <p:ph type="pic" sz="quarter" idx="17"/>
          </p:nvPr>
        </p:nvSpPr>
        <p:spPr>
          <a:xfrm>
            <a:off x="5277729" y="3897943"/>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21" name="Picture Placeholder 6"/>
          <p:cNvSpPr>
            <a:spLocks noGrp="1"/>
          </p:cNvSpPr>
          <p:nvPr>
            <p:ph type="pic" sz="quarter" idx="18"/>
          </p:nvPr>
        </p:nvSpPr>
        <p:spPr>
          <a:xfrm>
            <a:off x="9160013" y="3897943"/>
            <a:ext cx="1707699" cy="119379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a:noFill/>
        </p:spPr>
        <p:txBody>
          <a:bodyPr/>
          <a:lstStyle>
            <a:lvl1pPr>
              <a:defRPr sz="1200">
                <a:solidFill>
                  <a:schemeClr val="accent4"/>
                </a:solidFill>
                <a:latin typeface="Lato" panose="020F0502020204030203" pitchFamily="34" charset="0"/>
              </a:defRPr>
            </a:lvl1pPr>
          </a:lstStyle>
          <a:p>
            <a:endParaRPr lang="en-US"/>
          </a:p>
        </p:txBody>
      </p:sp>
      <p:sp>
        <p:nvSpPr>
          <p:cNvPr id="11"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4" name="Picture 13"/>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2935331459"/>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ni Picture at Right Side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372352" y="-2117"/>
            <a:ext cx="4819649" cy="6860117"/>
          </a:xfrm>
          <a:custGeom>
            <a:avLst/>
            <a:gdLst>
              <a:gd name="connsiteX0" fmla="*/ 0 w 3614737"/>
              <a:gd name="connsiteY0" fmla="*/ 0 h 5145088"/>
              <a:gd name="connsiteX1" fmla="*/ 3614737 w 3614737"/>
              <a:gd name="connsiteY1" fmla="*/ 0 h 5145088"/>
              <a:gd name="connsiteX2" fmla="*/ 3614737 w 3614737"/>
              <a:gd name="connsiteY2" fmla="*/ 5145088 h 5145088"/>
              <a:gd name="connsiteX3" fmla="*/ 0 w 3614737"/>
              <a:gd name="connsiteY3" fmla="*/ 5145088 h 5145088"/>
              <a:gd name="connsiteX4" fmla="*/ 0 w 3614737"/>
              <a:gd name="connsiteY4" fmla="*/ 0 h 5145088"/>
              <a:gd name="connsiteX0" fmla="*/ 1852612 w 3614737"/>
              <a:gd name="connsiteY0" fmla="*/ 1587 h 5145088"/>
              <a:gd name="connsiteX1" fmla="*/ 3614737 w 3614737"/>
              <a:gd name="connsiteY1" fmla="*/ 0 h 5145088"/>
              <a:gd name="connsiteX2" fmla="*/ 3614737 w 3614737"/>
              <a:gd name="connsiteY2" fmla="*/ 5145088 h 5145088"/>
              <a:gd name="connsiteX3" fmla="*/ 0 w 3614737"/>
              <a:gd name="connsiteY3" fmla="*/ 5145088 h 5145088"/>
              <a:gd name="connsiteX4" fmla="*/ 1852612 w 3614737"/>
              <a:gd name="connsiteY4" fmla="*/ 1587 h 514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737" h="5145088">
                <a:moveTo>
                  <a:pt x="1852612" y="1587"/>
                </a:moveTo>
                <a:lnTo>
                  <a:pt x="3614737" y="0"/>
                </a:lnTo>
                <a:lnTo>
                  <a:pt x="3614737" y="5145088"/>
                </a:lnTo>
                <a:lnTo>
                  <a:pt x="0" y="5145088"/>
                </a:lnTo>
                <a:lnTo>
                  <a:pt x="1852612" y="1587"/>
                </a:lnTo>
                <a:close/>
              </a:path>
            </a:pathLst>
          </a:custGeom>
        </p:spPr>
        <p:txBody>
          <a:bodyPr/>
          <a:lstStyle>
            <a:lvl1pPr>
              <a:defRPr sz="1867">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464191807"/>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ni Picture at Right Side 2">
    <p:spTree>
      <p:nvGrpSpPr>
        <p:cNvPr id="1" name=""/>
        <p:cNvGrpSpPr/>
        <p:nvPr/>
      </p:nvGrpSpPr>
      <p:grpSpPr>
        <a:xfrm>
          <a:off x="0" y="0"/>
          <a:ext cx="0" cy="0"/>
          <a:chOff x="0" y="0"/>
          <a:chExt cx="0" cy="0"/>
        </a:xfrm>
      </p:grpSpPr>
      <p:sp>
        <p:nvSpPr>
          <p:cNvPr id="12" name="Picture Placeholder 6"/>
          <p:cNvSpPr>
            <a:spLocks noGrp="1"/>
          </p:cNvSpPr>
          <p:nvPr>
            <p:ph type="pic" sz="quarter" idx="10"/>
          </p:nvPr>
        </p:nvSpPr>
        <p:spPr>
          <a:xfrm>
            <a:off x="6081517" y="2030070"/>
            <a:ext cx="4789167" cy="334795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9"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TextBox 10"/>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0" name="Picture 9"/>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334218262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Footer Main">
    <p:spTree>
      <p:nvGrpSpPr>
        <p:cNvPr id="1" name=""/>
        <p:cNvGrpSpPr/>
        <p:nvPr/>
      </p:nvGrpSpPr>
      <p:grpSpPr>
        <a:xfrm>
          <a:off x="0" y="0"/>
          <a:ext cx="0" cy="0"/>
          <a:chOff x="0" y="0"/>
          <a:chExt cx="0" cy="0"/>
        </a:xfrm>
      </p:grpSpPr>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6" name="Picture 5"/>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69589356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Picture at Right Side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965779" y="-2823"/>
            <a:ext cx="6226221" cy="6860823"/>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1856316 w 4669666"/>
              <a:gd name="connsiteY0" fmla="*/ 0 h 5145617"/>
              <a:gd name="connsiteX1" fmla="*/ 4669666 w 4669666"/>
              <a:gd name="connsiteY1" fmla="*/ 2117 h 5145617"/>
              <a:gd name="connsiteX2" fmla="*/ 4669666 w 4669666"/>
              <a:gd name="connsiteY2" fmla="*/ 5145617 h 5145617"/>
              <a:gd name="connsiteX3" fmla="*/ 0 w 4669666"/>
              <a:gd name="connsiteY3" fmla="*/ 5145617 h 5145617"/>
              <a:gd name="connsiteX4" fmla="*/ 1856316 w 4669666"/>
              <a:gd name="connsiteY4" fmla="*/ 0 h 514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5617">
                <a:moveTo>
                  <a:pt x="1856316" y="0"/>
                </a:moveTo>
                <a:lnTo>
                  <a:pt x="4669666" y="2117"/>
                </a:lnTo>
                <a:lnTo>
                  <a:pt x="4669666" y="5145617"/>
                </a:lnTo>
                <a:lnTo>
                  <a:pt x="0" y="5145617"/>
                </a:lnTo>
                <a:lnTo>
                  <a:pt x="1856316" y="0"/>
                </a:lnTo>
                <a:close/>
              </a:path>
            </a:pathLst>
          </a:custGeom>
        </p:spPr>
        <p:txBody>
          <a:bodyPr/>
          <a:lstStyle>
            <a:lvl1pPr>
              <a:defRPr sz="1867">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428913721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icture at Right S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5748384" y="-2057"/>
            <a:ext cx="6443616" cy="68634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p:spPr>
        <p:txBody>
          <a:bodyPr/>
          <a:lstStyle>
            <a:lvl1pPr>
              <a:defRPr sz="1867">
                <a:solidFill>
                  <a:schemeClr val="accent4"/>
                </a:solidFill>
                <a:latin typeface="Lato" panose="020F0502020204030203" pitchFamily="34" charset="0"/>
              </a:defRPr>
            </a:lvl1pPr>
          </a:lstStyle>
          <a:p>
            <a:endParaRPr lang="en-US"/>
          </a:p>
        </p:txBody>
      </p:sp>
      <p:sp>
        <p:nvSpPr>
          <p:cNvPr id="12" name="Freeform 25"/>
          <p:cNvSpPr>
            <a:spLocks/>
          </p:cNvSpPr>
          <p:nvPr userDrawn="1"/>
        </p:nvSpPr>
        <p:spPr bwMode="auto">
          <a:xfrm>
            <a:off x="1060094"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userDrawn="1"/>
        </p:nvSpPr>
        <p:spPr>
          <a:xfrm>
            <a:off x="850900" y="6344119"/>
            <a:ext cx="303259" cy="164212"/>
          </a:xfrm>
          <a:prstGeom prst="rect">
            <a:avLst/>
          </a:prstGeom>
          <a:noFill/>
        </p:spPr>
        <p:txBody>
          <a:bodyPr wrap="square" lIns="0" tIns="0" rIns="0" bIns="0" rtlCol="0">
            <a:spAutoFit/>
          </a:bodyPr>
          <a:lstStyle/>
          <a:p>
            <a:pPr algn="l"/>
            <a:fld id="{B5D67274-A358-4A3D-B8D0-184382E74259}" type="slidenum">
              <a:rPr lang="en-US" sz="1067" smtClean="0">
                <a:solidFill>
                  <a:schemeClr val="accent4"/>
                </a:solidFill>
                <a:latin typeface="Lato" panose="020F0502020204030203" pitchFamily="34" charset="0"/>
              </a:rPr>
              <a:pPr algn="l"/>
              <a:t>‹#›</a:t>
            </a:fld>
            <a:endParaRPr lang="en-US" sz="1067" dirty="0">
              <a:solidFill>
                <a:schemeClr val="accent4"/>
              </a:solidFill>
              <a:latin typeface="Lato" panose="020F0502020204030203" pitchFamily="34" charset="0"/>
            </a:endParaRPr>
          </a:p>
        </p:txBody>
      </p:sp>
      <p:pic>
        <p:nvPicPr>
          <p:cNvPr id="6" name="Picture 5"/>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1424899" y="5963120"/>
            <a:ext cx="1674424" cy="888997"/>
          </a:xfrm>
          <a:prstGeom prst="rect">
            <a:avLst/>
          </a:prstGeom>
        </p:spPr>
      </p:pic>
    </p:spTree>
    <p:extLst>
      <p:ext uri="{BB962C8B-B14F-4D97-AF65-F5344CB8AC3E}">
        <p14:creationId xmlns:p14="http://schemas.microsoft.com/office/powerpoint/2010/main" val="1097839177"/>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Picture at Left Side 1">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4234"/>
            <a:ext cx="6226221" cy="6862233"/>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0 w 4669666"/>
              <a:gd name="connsiteY0" fmla="*/ 3175 h 5146675"/>
              <a:gd name="connsiteX1" fmla="*/ 2813878 w 4669666"/>
              <a:gd name="connsiteY1" fmla="*/ 0 h 5146675"/>
              <a:gd name="connsiteX2" fmla="*/ 4669666 w 4669666"/>
              <a:gd name="connsiteY2" fmla="*/ 5146675 h 5146675"/>
              <a:gd name="connsiteX3" fmla="*/ 0 w 4669666"/>
              <a:gd name="connsiteY3" fmla="*/ 5146675 h 5146675"/>
              <a:gd name="connsiteX4" fmla="*/ 0 w 4669666"/>
              <a:gd name="connsiteY4" fmla="*/ 3175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6675">
                <a:moveTo>
                  <a:pt x="0" y="3175"/>
                </a:moveTo>
                <a:lnTo>
                  <a:pt x="2813878" y="0"/>
                </a:lnTo>
                <a:lnTo>
                  <a:pt x="4669666" y="5146675"/>
                </a:lnTo>
                <a:lnTo>
                  <a:pt x="0" y="5146675"/>
                </a:lnTo>
                <a:lnTo>
                  <a:pt x="0" y="3175"/>
                </a:lnTo>
                <a:close/>
              </a:path>
            </a:pathLst>
          </a:custGeom>
        </p:spPr>
        <p:txBody>
          <a:bodyPr/>
          <a:lstStyle>
            <a:lvl1pPr>
              <a:defRPr sz="1867">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538560804"/>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Picture at Left S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2057"/>
            <a:ext cx="6443616" cy="68634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p:spPr>
        <p:txBody>
          <a:bodyPr/>
          <a:lstStyle>
            <a:lvl1pPr>
              <a:defRPr sz="1867">
                <a:solidFill>
                  <a:schemeClr val="accent4"/>
                </a:solidFill>
                <a:latin typeface="Lato" panose="020F0502020204030203" pitchFamily="34" charset="0"/>
              </a:defRPr>
            </a:lvl1pPr>
          </a:lstStyle>
          <a:p>
            <a:endParaRPr lang="en-US"/>
          </a:p>
        </p:txBody>
      </p:sp>
      <p:sp>
        <p:nvSpPr>
          <p:cNvPr id="6"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TextBox 6"/>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8" name="Picture 7"/>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179778606"/>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Services Slide Section">
    <p:spTree>
      <p:nvGrpSpPr>
        <p:cNvPr id="1" name=""/>
        <p:cNvGrpSpPr/>
        <p:nvPr/>
      </p:nvGrpSpPr>
      <p:grpSpPr>
        <a:xfrm>
          <a:off x="0" y="0"/>
          <a:ext cx="0" cy="0"/>
          <a:chOff x="0" y="0"/>
          <a:chExt cx="0" cy="0"/>
        </a:xfrm>
      </p:grpSpPr>
      <p:sp>
        <p:nvSpPr>
          <p:cNvPr id="32" name="Picture Placeholder 31"/>
          <p:cNvSpPr>
            <a:spLocks noGrp="1"/>
          </p:cNvSpPr>
          <p:nvPr>
            <p:ph type="pic" sz="quarter" idx="17"/>
          </p:nvPr>
        </p:nvSpPr>
        <p:spPr>
          <a:xfrm>
            <a:off x="1601480" y="1493677"/>
            <a:ext cx="2940256" cy="240116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333">
                <a:solidFill>
                  <a:schemeClr val="bg1"/>
                </a:solidFill>
                <a:latin typeface="Lato" panose="020F0502020204030203" pitchFamily="34" charset="0"/>
              </a:defRPr>
            </a:lvl1pPr>
          </a:lstStyle>
          <a:p>
            <a:endParaRPr lang="en-US"/>
          </a:p>
        </p:txBody>
      </p:sp>
      <p:sp>
        <p:nvSpPr>
          <p:cNvPr id="33" name="Picture Placeholder 32"/>
          <p:cNvSpPr>
            <a:spLocks noGrp="1"/>
          </p:cNvSpPr>
          <p:nvPr>
            <p:ph type="pic" sz="quarter" idx="18"/>
          </p:nvPr>
        </p:nvSpPr>
        <p:spPr>
          <a:xfrm>
            <a:off x="3868665" y="1493677"/>
            <a:ext cx="2940256" cy="240116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333">
                <a:solidFill>
                  <a:schemeClr val="bg1"/>
                </a:solidFill>
                <a:latin typeface="Lato" panose="020F0502020204030203" pitchFamily="34" charset="0"/>
              </a:defRPr>
            </a:lvl1pPr>
          </a:lstStyle>
          <a:p>
            <a:endParaRPr lang="en-US"/>
          </a:p>
        </p:txBody>
      </p:sp>
      <p:sp>
        <p:nvSpPr>
          <p:cNvPr id="34" name="Picture Placeholder 33"/>
          <p:cNvSpPr>
            <a:spLocks noGrp="1"/>
          </p:cNvSpPr>
          <p:nvPr>
            <p:ph type="pic" sz="quarter" idx="19"/>
          </p:nvPr>
        </p:nvSpPr>
        <p:spPr>
          <a:xfrm>
            <a:off x="6135851" y="1493677"/>
            <a:ext cx="2940256" cy="240116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333">
                <a:solidFill>
                  <a:schemeClr val="bg1"/>
                </a:solidFill>
                <a:latin typeface="Lato" panose="020F0502020204030203" pitchFamily="34" charset="0"/>
              </a:defRPr>
            </a:lvl1pPr>
          </a:lstStyle>
          <a:p>
            <a:endParaRPr lang="en-US"/>
          </a:p>
        </p:txBody>
      </p:sp>
      <p:sp>
        <p:nvSpPr>
          <p:cNvPr id="35" name="Picture Placeholder 34"/>
          <p:cNvSpPr>
            <a:spLocks noGrp="1"/>
          </p:cNvSpPr>
          <p:nvPr>
            <p:ph type="pic" sz="quarter" idx="20"/>
          </p:nvPr>
        </p:nvSpPr>
        <p:spPr>
          <a:xfrm>
            <a:off x="8403036" y="1493677"/>
            <a:ext cx="2940256" cy="2401160"/>
          </a:xfrm>
          <a:custGeom>
            <a:avLst/>
            <a:gdLst>
              <a:gd name="connsiteX0" fmla="*/ 649736 w 2205192"/>
              <a:gd name="connsiteY0" fmla="*/ 0 h 1800870"/>
              <a:gd name="connsiteX1" fmla="*/ 827806 w 2205192"/>
              <a:gd name="connsiteY1" fmla="*/ 92 h 1800870"/>
              <a:gd name="connsiteX2" fmla="*/ 827839 w 2205192"/>
              <a:gd name="connsiteY2" fmla="*/ 0 h 1800870"/>
              <a:gd name="connsiteX3" fmla="*/ 1012617 w 2205192"/>
              <a:gd name="connsiteY3" fmla="*/ 96 h 1800870"/>
              <a:gd name="connsiteX4" fmla="*/ 1012652 w 2205192"/>
              <a:gd name="connsiteY4" fmla="*/ 0 h 1800870"/>
              <a:gd name="connsiteX5" fmla="*/ 1190721 w 2205192"/>
              <a:gd name="connsiteY5" fmla="*/ 92 h 1800870"/>
              <a:gd name="connsiteX6" fmla="*/ 1190755 w 2205192"/>
              <a:gd name="connsiteY6" fmla="*/ 0 h 1800870"/>
              <a:gd name="connsiteX7" fmla="*/ 2205192 w 2205192"/>
              <a:gd name="connsiteY7" fmla="*/ 526 h 1800870"/>
              <a:gd name="connsiteX8" fmla="*/ 1555646 w 2205192"/>
              <a:gd name="connsiteY8" fmla="*/ 1800511 h 1800870"/>
              <a:gd name="connsiteX9" fmla="*/ 1582942 w 2205192"/>
              <a:gd name="connsiteY9" fmla="*/ 1800520 h 1800870"/>
              <a:gd name="connsiteX10" fmla="*/ 1582816 w 2205192"/>
              <a:gd name="connsiteY10" fmla="*/ 1800870 h 1800870"/>
              <a:gd name="connsiteX11" fmla="*/ 1404735 w 2205192"/>
              <a:gd name="connsiteY11" fmla="*/ 1800809 h 1800870"/>
              <a:gd name="connsiteX12" fmla="*/ 1404713 w 2205192"/>
              <a:gd name="connsiteY12" fmla="*/ 1800870 h 1800870"/>
              <a:gd name="connsiteX13" fmla="*/ 1219924 w 2205192"/>
              <a:gd name="connsiteY13" fmla="*/ 1800806 h 1800870"/>
              <a:gd name="connsiteX14" fmla="*/ 1219901 w 2205192"/>
              <a:gd name="connsiteY14" fmla="*/ 1800870 h 1800870"/>
              <a:gd name="connsiteX15" fmla="*/ 1041820 w 2205192"/>
              <a:gd name="connsiteY15" fmla="*/ 1800809 h 1800870"/>
              <a:gd name="connsiteX16" fmla="*/ 1041798 w 2205192"/>
              <a:gd name="connsiteY16" fmla="*/ 1800870 h 1800870"/>
              <a:gd name="connsiteX17" fmla="*/ 0 w 2205192"/>
              <a:gd name="connsiteY17" fmla="*/ 1800511 h 180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5192" h="1800870">
                <a:moveTo>
                  <a:pt x="649736" y="0"/>
                </a:moveTo>
                <a:lnTo>
                  <a:pt x="827806" y="92"/>
                </a:lnTo>
                <a:lnTo>
                  <a:pt x="827839" y="0"/>
                </a:lnTo>
                <a:lnTo>
                  <a:pt x="1012617" y="96"/>
                </a:lnTo>
                <a:lnTo>
                  <a:pt x="1012652" y="0"/>
                </a:lnTo>
                <a:lnTo>
                  <a:pt x="1190721" y="92"/>
                </a:lnTo>
                <a:lnTo>
                  <a:pt x="1190755" y="0"/>
                </a:lnTo>
                <a:lnTo>
                  <a:pt x="2205192" y="526"/>
                </a:lnTo>
                <a:lnTo>
                  <a:pt x="1555646" y="1800511"/>
                </a:lnTo>
                <a:lnTo>
                  <a:pt x="1582942" y="1800520"/>
                </a:lnTo>
                <a:lnTo>
                  <a:pt x="1582816" y="1800870"/>
                </a:lnTo>
                <a:lnTo>
                  <a:pt x="1404735" y="1800809"/>
                </a:lnTo>
                <a:lnTo>
                  <a:pt x="1404713" y="1800870"/>
                </a:lnTo>
                <a:lnTo>
                  <a:pt x="1219924" y="1800806"/>
                </a:lnTo>
                <a:lnTo>
                  <a:pt x="1219901" y="1800870"/>
                </a:lnTo>
                <a:lnTo>
                  <a:pt x="1041820" y="1800809"/>
                </a:lnTo>
                <a:lnTo>
                  <a:pt x="1041798" y="1800870"/>
                </a:lnTo>
                <a:lnTo>
                  <a:pt x="0" y="1800511"/>
                </a:lnTo>
                <a:close/>
              </a:path>
            </a:pathLst>
          </a:custGeom>
          <a:noFill/>
        </p:spPr>
        <p:txBody>
          <a:bodyPr wrap="square">
            <a:noAutofit/>
          </a:bodyPr>
          <a:lstStyle>
            <a:lvl1pPr>
              <a:defRPr sz="1333">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2456963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Services Slid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
        <p:nvSpPr>
          <p:cNvPr id="10" name="TextBox 9"/>
          <p:cNvSpPr txBox="1"/>
          <p:nvPr userDrawn="1"/>
        </p:nvSpPr>
        <p:spPr>
          <a:xfrm>
            <a:off x="8302057" y="6344120"/>
            <a:ext cx="2321559" cy="164212"/>
          </a:xfrm>
          <a:prstGeom prst="rect">
            <a:avLst/>
          </a:prstGeom>
          <a:noFill/>
        </p:spPr>
        <p:txBody>
          <a:bodyPr wrap="square" lIns="0" tIns="0" rIns="0" bIns="0" rtlCol="0">
            <a:spAutoFit/>
          </a:bodyPr>
          <a:lstStyle/>
          <a:p>
            <a:pPr algn="r"/>
            <a:r>
              <a:rPr lang="en-US" sz="1067" dirty="0">
                <a:solidFill>
                  <a:schemeClr val="accent5"/>
                </a:solidFill>
                <a:latin typeface="Lato" panose="020F0502020204030203" pitchFamily="34" charset="0"/>
              </a:rPr>
              <a:t>Presented By: </a:t>
            </a:r>
            <a:r>
              <a:rPr lang="en-US" sz="1067" b="1" dirty="0">
                <a:solidFill>
                  <a:schemeClr val="accent1"/>
                </a:solidFill>
                <a:latin typeface="Lato" panose="020F0502020204030203" pitchFamily="34" charset="0"/>
              </a:rPr>
              <a:t>JAFAR DESIGNS</a:t>
            </a:r>
          </a:p>
        </p:txBody>
      </p:sp>
      <p:sp>
        <p:nvSpPr>
          <p:cNvPr id="9" name="Picture Placeholder 6"/>
          <p:cNvSpPr>
            <a:spLocks noGrp="1"/>
          </p:cNvSpPr>
          <p:nvPr>
            <p:ph type="pic" sz="quarter" idx="10"/>
          </p:nvPr>
        </p:nvSpPr>
        <p:spPr>
          <a:xfrm>
            <a:off x="1287571" y="2003241"/>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1" name="Picture Placeholder 6"/>
          <p:cNvSpPr>
            <a:spLocks noGrp="1"/>
          </p:cNvSpPr>
          <p:nvPr>
            <p:ph type="pic" sz="quarter" idx="13"/>
          </p:nvPr>
        </p:nvSpPr>
        <p:spPr>
          <a:xfrm>
            <a:off x="3679932" y="2003241"/>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4"/>
          </p:nvPr>
        </p:nvSpPr>
        <p:spPr>
          <a:xfrm>
            <a:off x="6072294" y="2003241"/>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5"/>
          </p:nvPr>
        </p:nvSpPr>
        <p:spPr>
          <a:xfrm>
            <a:off x="8458306" y="2003241"/>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672495180"/>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 Pictures at Bottom Slide">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1183313" y="4064000"/>
            <a:ext cx="3148833" cy="2797429"/>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333">
                <a:solidFill>
                  <a:schemeClr val="accent4"/>
                </a:solidFill>
                <a:latin typeface="Lato" panose="020F0502020204030203" pitchFamily="34" charset="0"/>
              </a:defRPr>
            </a:lvl1pPr>
          </a:lstStyle>
          <a:p>
            <a:endParaRPr lang="en-US"/>
          </a:p>
        </p:txBody>
      </p:sp>
      <p:sp>
        <p:nvSpPr>
          <p:cNvPr id="24" name="Picture Placeholder 23"/>
          <p:cNvSpPr>
            <a:spLocks noGrp="1"/>
          </p:cNvSpPr>
          <p:nvPr>
            <p:ph type="pic" sz="quarter" idx="16"/>
          </p:nvPr>
        </p:nvSpPr>
        <p:spPr>
          <a:xfrm>
            <a:off x="3517514" y="4064000"/>
            <a:ext cx="3148833" cy="2797429"/>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333">
                <a:solidFill>
                  <a:schemeClr val="accent4"/>
                </a:solidFill>
                <a:latin typeface="Lato" panose="020F0502020204030203" pitchFamily="34" charset="0"/>
              </a:defRPr>
            </a:lvl1pPr>
          </a:lstStyle>
          <a:p>
            <a:endParaRPr lang="en-US"/>
          </a:p>
        </p:txBody>
      </p:sp>
      <p:sp>
        <p:nvSpPr>
          <p:cNvPr id="25" name="Picture Placeholder 24"/>
          <p:cNvSpPr>
            <a:spLocks noGrp="1"/>
          </p:cNvSpPr>
          <p:nvPr>
            <p:ph type="pic" sz="quarter" idx="17"/>
          </p:nvPr>
        </p:nvSpPr>
        <p:spPr>
          <a:xfrm>
            <a:off x="5851715" y="4064000"/>
            <a:ext cx="3148833" cy="2797429"/>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333">
                <a:solidFill>
                  <a:schemeClr val="accent4"/>
                </a:solidFill>
                <a:latin typeface="Lato" panose="020F0502020204030203" pitchFamily="34" charset="0"/>
              </a:defRPr>
            </a:lvl1pPr>
          </a:lstStyle>
          <a:p>
            <a:endParaRPr lang="en-US"/>
          </a:p>
        </p:txBody>
      </p:sp>
      <p:sp>
        <p:nvSpPr>
          <p:cNvPr id="26" name="Picture Placeholder 25"/>
          <p:cNvSpPr>
            <a:spLocks noGrp="1"/>
          </p:cNvSpPr>
          <p:nvPr>
            <p:ph type="pic" sz="quarter" idx="18"/>
          </p:nvPr>
        </p:nvSpPr>
        <p:spPr>
          <a:xfrm>
            <a:off x="8185918" y="4064000"/>
            <a:ext cx="3148833" cy="2797429"/>
          </a:xfrm>
          <a:custGeom>
            <a:avLst/>
            <a:gdLst>
              <a:gd name="connsiteX0" fmla="*/ 756964 w 2361625"/>
              <a:gd name="connsiteY0" fmla="*/ 0 h 2098072"/>
              <a:gd name="connsiteX1" fmla="*/ 1179693 w 2361625"/>
              <a:gd name="connsiteY1" fmla="*/ 219 h 2098072"/>
              <a:gd name="connsiteX2" fmla="*/ 1179772 w 2361625"/>
              <a:gd name="connsiteY2" fmla="*/ 0 h 2098072"/>
              <a:gd name="connsiteX3" fmla="*/ 2361625 w 2361625"/>
              <a:gd name="connsiteY3" fmla="*/ 613 h 2098072"/>
              <a:gd name="connsiteX4" fmla="*/ 1604882 w 2361625"/>
              <a:gd name="connsiteY4" fmla="*/ 2097653 h 2098072"/>
              <a:gd name="connsiteX5" fmla="*/ 1636683 w 2361625"/>
              <a:gd name="connsiteY5" fmla="*/ 2097664 h 2098072"/>
              <a:gd name="connsiteX6" fmla="*/ 1636536 w 2361625"/>
              <a:gd name="connsiteY6" fmla="*/ 2098072 h 2098072"/>
              <a:gd name="connsiteX7" fmla="*/ 1213781 w 2361625"/>
              <a:gd name="connsiteY7" fmla="*/ 2097926 h 2098072"/>
              <a:gd name="connsiteX8" fmla="*/ 1213728 w 2361625"/>
              <a:gd name="connsiteY8" fmla="*/ 2098072 h 2098072"/>
              <a:gd name="connsiteX9" fmla="*/ 0 w 2361625"/>
              <a:gd name="connsiteY9" fmla="*/ 2097653 h 20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625" h="2098072">
                <a:moveTo>
                  <a:pt x="756964" y="0"/>
                </a:moveTo>
                <a:lnTo>
                  <a:pt x="1179693" y="219"/>
                </a:lnTo>
                <a:lnTo>
                  <a:pt x="1179772" y="0"/>
                </a:lnTo>
                <a:lnTo>
                  <a:pt x="2361625" y="613"/>
                </a:lnTo>
                <a:lnTo>
                  <a:pt x="1604882" y="2097653"/>
                </a:lnTo>
                <a:lnTo>
                  <a:pt x="1636683" y="2097664"/>
                </a:lnTo>
                <a:lnTo>
                  <a:pt x="1636536" y="2098072"/>
                </a:lnTo>
                <a:lnTo>
                  <a:pt x="1213781" y="2097926"/>
                </a:lnTo>
                <a:lnTo>
                  <a:pt x="1213728" y="2098072"/>
                </a:lnTo>
                <a:lnTo>
                  <a:pt x="0" y="2097653"/>
                </a:lnTo>
                <a:close/>
              </a:path>
            </a:pathLst>
          </a:custGeom>
        </p:spPr>
        <p:txBody>
          <a:bodyPr wrap="square">
            <a:noAutofit/>
          </a:bodyPr>
          <a:lstStyle>
            <a:lvl1pPr>
              <a:defRPr sz="1333">
                <a:solidFill>
                  <a:schemeClr val="accent4"/>
                </a:solidFill>
                <a:latin typeface="Lato" panose="020F0502020204030203" pitchFamily="34" charset="0"/>
              </a:defRPr>
            </a:lvl1pPr>
          </a:lstStyle>
          <a:p>
            <a:endParaRPr lang="en-US"/>
          </a:p>
        </p:txBody>
      </p:sp>
      <p:sp>
        <p:nvSpPr>
          <p:cNvPr id="27"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userDrawn="1"/>
        </p:nvSpPr>
        <p:spPr>
          <a:xfrm>
            <a:off x="11031492" y="6344119"/>
            <a:ext cx="303259" cy="164212"/>
          </a:xfrm>
          <a:prstGeom prst="rect">
            <a:avLst/>
          </a:prstGeom>
          <a:noFill/>
        </p:spPr>
        <p:txBody>
          <a:bodyPr wrap="square" lIns="0" tIns="0" rIns="0" bIns="0" rtlCol="0">
            <a:spAutoFit/>
          </a:bodyPr>
          <a:lstStyle/>
          <a:p>
            <a:pPr algn="r"/>
            <a:fld id="{B5D67274-A358-4A3D-B8D0-184382E74259}" type="slidenum">
              <a:rPr lang="en-US" sz="1067" smtClean="0">
                <a:solidFill>
                  <a:schemeClr val="accent4"/>
                </a:solidFill>
                <a:latin typeface="Lato" panose="020F0502020204030203" pitchFamily="34" charset="0"/>
              </a:rPr>
              <a:pPr algn="r"/>
              <a:t>‹#›</a:t>
            </a:fld>
            <a:endParaRPr lang="en-US" sz="1067" dirty="0">
              <a:solidFill>
                <a:schemeClr val="accent4"/>
              </a:solidFill>
              <a:latin typeface="Lato" panose="020F0502020204030203" pitchFamily="34" charset="0"/>
            </a:endParaRPr>
          </a:p>
        </p:txBody>
      </p:sp>
    </p:spTree>
    <p:extLst>
      <p:ext uri="{BB962C8B-B14F-4D97-AF65-F5344CB8AC3E}">
        <p14:creationId xmlns:p14="http://schemas.microsoft.com/office/powerpoint/2010/main" val="2560741331"/>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Section Slide 1">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7616089" y="3435729"/>
            <a:ext cx="2391400" cy="25472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333">
                <a:solidFill>
                  <a:schemeClr val="bg1"/>
                </a:solidFill>
                <a:latin typeface="Lato" panose="020F0502020204030203" pitchFamily="34" charset="0"/>
              </a:defRPr>
            </a:lvl1pPr>
          </a:lstStyle>
          <a:p>
            <a:endParaRPr lang="en-US"/>
          </a:p>
        </p:txBody>
      </p:sp>
      <p:sp>
        <p:nvSpPr>
          <p:cNvPr id="7" name="Picture Placeholder 6"/>
          <p:cNvSpPr>
            <a:spLocks noGrp="1"/>
          </p:cNvSpPr>
          <p:nvPr>
            <p:ph type="pic" sz="quarter" idx="11"/>
          </p:nvPr>
        </p:nvSpPr>
        <p:spPr>
          <a:xfrm>
            <a:off x="8539268" y="832372"/>
            <a:ext cx="2391400" cy="25472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333">
                <a:solidFill>
                  <a:schemeClr val="bg1"/>
                </a:solidFill>
                <a:latin typeface="Lato" panose="020F0502020204030203" pitchFamily="34" charset="0"/>
              </a:defRPr>
            </a:lvl1pPr>
          </a:lstStyle>
          <a:p>
            <a:endParaRPr lang="en-US"/>
          </a:p>
        </p:txBody>
      </p:sp>
      <p:sp>
        <p:nvSpPr>
          <p:cNvPr id="8" name="Picture Placeholder 6"/>
          <p:cNvSpPr>
            <a:spLocks noGrp="1"/>
          </p:cNvSpPr>
          <p:nvPr>
            <p:ph type="pic" sz="quarter" idx="12"/>
          </p:nvPr>
        </p:nvSpPr>
        <p:spPr>
          <a:xfrm>
            <a:off x="9640756" y="2060039"/>
            <a:ext cx="2391400" cy="25472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333">
                <a:solidFill>
                  <a:schemeClr val="bg1"/>
                </a:solidFill>
                <a:latin typeface="Lato" panose="020F0502020204030203" pitchFamily="34" charset="0"/>
              </a:defRPr>
            </a:lvl1pPr>
          </a:lstStyle>
          <a:p>
            <a:endParaRPr lang="en-US"/>
          </a:p>
        </p:txBody>
      </p:sp>
      <p:sp>
        <p:nvSpPr>
          <p:cNvPr id="9" name="Picture Placeholder 8"/>
          <p:cNvSpPr>
            <a:spLocks noGrp="1"/>
          </p:cNvSpPr>
          <p:nvPr>
            <p:ph type="pic" sz="quarter" idx="14"/>
          </p:nvPr>
        </p:nvSpPr>
        <p:spPr>
          <a:xfrm>
            <a:off x="6192595" y="2468476"/>
            <a:ext cx="2620056" cy="3195083"/>
          </a:xfrm>
          <a:custGeom>
            <a:avLst/>
            <a:gdLst>
              <a:gd name="connsiteX0" fmla="*/ 1147388 w 2619410"/>
              <a:gd name="connsiteY0" fmla="*/ 0 h 3194296"/>
              <a:gd name="connsiteX1" fmla="*/ 2619410 w 2619410"/>
              <a:gd name="connsiteY1" fmla="*/ 763 h 3194296"/>
              <a:gd name="connsiteX2" fmla="*/ 2385956 w 2619410"/>
              <a:gd name="connsiteY2" fmla="*/ 648461 h 3194296"/>
              <a:gd name="connsiteX3" fmla="*/ 2390810 w 2619410"/>
              <a:gd name="connsiteY3" fmla="*/ 648463 h 3194296"/>
              <a:gd name="connsiteX4" fmla="*/ 1473199 w 2619410"/>
              <a:gd name="connsiteY4" fmla="*/ 3194296 h 3194296"/>
              <a:gd name="connsiteX5" fmla="*/ 0 w 2619410"/>
              <a:gd name="connsiteY5" fmla="*/ 3193787 h 3194296"/>
              <a:gd name="connsiteX6" fmla="*/ 233730 w 2619410"/>
              <a:gd name="connsiteY6" fmla="*/ 2546089 h 3194296"/>
              <a:gd name="connsiteX7" fmla="*/ 228600 w 2619410"/>
              <a:gd name="connsiteY7" fmla="*/ 2546087 h 3194296"/>
              <a:gd name="connsiteX0" fmla="*/ 1147388 w 2619410"/>
              <a:gd name="connsiteY0" fmla="*/ 0 h 3194296"/>
              <a:gd name="connsiteX1" fmla="*/ 2619410 w 2619410"/>
              <a:gd name="connsiteY1" fmla="*/ 763 h 3194296"/>
              <a:gd name="connsiteX2" fmla="*/ 2390810 w 2619410"/>
              <a:gd name="connsiteY2" fmla="*/ 648463 h 3194296"/>
              <a:gd name="connsiteX3" fmla="*/ 1473199 w 2619410"/>
              <a:gd name="connsiteY3" fmla="*/ 3194296 h 3194296"/>
              <a:gd name="connsiteX4" fmla="*/ 0 w 2619410"/>
              <a:gd name="connsiteY4" fmla="*/ 3193787 h 3194296"/>
              <a:gd name="connsiteX5" fmla="*/ 233730 w 2619410"/>
              <a:gd name="connsiteY5" fmla="*/ 2546089 h 3194296"/>
              <a:gd name="connsiteX6" fmla="*/ 228600 w 2619410"/>
              <a:gd name="connsiteY6" fmla="*/ 2546087 h 3194296"/>
              <a:gd name="connsiteX7" fmla="*/ 1147388 w 2619410"/>
              <a:gd name="connsiteY7" fmla="*/ 0 h 3194296"/>
              <a:gd name="connsiteX0" fmla="*/ 1147388 w 2619410"/>
              <a:gd name="connsiteY0" fmla="*/ 0 h 3194296"/>
              <a:gd name="connsiteX1" fmla="*/ 2619410 w 2619410"/>
              <a:gd name="connsiteY1" fmla="*/ 763 h 3194296"/>
              <a:gd name="connsiteX2" fmla="*/ 1473199 w 2619410"/>
              <a:gd name="connsiteY2" fmla="*/ 3194296 h 3194296"/>
              <a:gd name="connsiteX3" fmla="*/ 0 w 2619410"/>
              <a:gd name="connsiteY3" fmla="*/ 3193787 h 3194296"/>
              <a:gd name="connsiteX4" fmla="*/ 233730 w 2619410"/>
              <a:gd name="connsiteY4" fmla="*/ 2546089 h 3194296"/>
              <a:gd name="connsiteX5" fmla="*/ 228600 w 2619410"/>
              <a:gd name="connsiteY5" fmla="*/ 2546087 h 3194296"/>
              <a:gd name="connsiteX6" fmla="*/ 1147388 w 2619410"/>
              <a:gd name="connsiteY6" fmla="*/ 0 h 319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410" h="3194296">
                <a:moveTo>
                  <a:pt x="1147388" y="0"/>
                </a:moveTo>
                <a:lnTo>
                  <a:pt x="2619410" y="763"/>
                </a:lnTo>
                <a:lnTo>
                  <a:pt x="1473199" y="3194296"/>
                </a:lnTo>
                <a:lnTo>
                  <a:pt x="0" y="3193787"/>
                </a:lnTo>
                <a:lnTo>
                  <a:pt x="233730" y="2546089"/>
                </a:lnTo>
                <a:lnTo>
                  <a:pt x="228600" y="2546087"/>
                </a:lnTo>
                <a:lnTo>
                  <a:pt x="1147388" y="0"/>
                </a:lnTo>
                <a:close/>
              </a:path>
            </a:pathLst>
          </a:custGeom>
          <a:noFill/>
        </p:spPr>
        <p:txBody>
          <a:bodyPr wrap="square">
            <a:noAutofit/>
          </a:bodyPr>
          <a:lstStyle>
            <a:lvl1pPr>
              <a:defRPr sz="1333">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272607219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Section Slide 2">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6012495" y="3465968"/>
            <a:ext cx="3187747" cy="33954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6" name="Picture Placeholder 6"/>
          <p:cNvSpPr>
            <a:spLocks noGrp="1"/>
          </p:cNvSpPr>
          <p:nvPr>
            <p:ph type="pic" sz="quarter" idx="11"/>
          </p:nvPr>
        </p:nvSpPr>
        <p:spPr>
          <a:xfrm>
            <a:off x="7265997" y="0"/>
            <a:ext cx="3187747" cy="33954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8" name="Picture Placeholder 6"/>
          <p:cNvSpPr>
            <a:spLocks noGrp="1"/>
          </p:cNvSpPr>
          <p:nvPr>
            <p:ph type="pic" sz="quarter" idx="12"/>
          </p:nvPr>
        </p:nvSpPr>
        <p:spPr>
          <a:xfrm>
            <a:off x="8871211" y="1227667"/>
            <a:ext cx="3187747" cy="33954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 name="connsiteX0" fmla="*/ 0 w 12191"/>
              <a:gd name="connsiteY0" fmla="*/ 10003 h 10003"/>
              <a:gd name="connsiteX1" fmla="*/ 4713 w 12191"/>
              <a:gd name="connsiteY1" fmla="*/ 0 h 10003"/>
              <a:gd name="connsiteX2" fmla="*/ 12191 w 12191"/>
              <a:gd name="connsiteY2" fmla="*/ 0 h 10003"/>
              <a:gd name="connsiteX3" fmla="*/ 9683 w 12191"/>
              <a:gd name="connsiteY3" fmla="*/ 9968 h 10003"/>
              <a:gd name="connsiteX4" fmla="*/ 0 w 12191"/>
              <a:gd name="connsiteY4" fmla="*/ 10003 h 10003"/>
              <a:gd name="connsiteX0" fmla="*/ 0 w 12191"/>
              <a:gd name="connsiteY0" fmla="*/ 10003 h 10005"/>
              <a:gd name="connsiteX1" fmla="*/ 4713 w 12191"/>
              <a:gd name="connsiteY1" fmla="*/ 0 h 10005"/>
              <a:gd name="connsiteX2" fmla="*/ 12191 w 12191"/>
              <a:gd name="connsiteY2" fmla="*/ 0 h 10005"/>
              <a:gd name="connsiteX3" fmla="*/ 7496 w 12191"/>
              <a:gd name="connsiteY3" fmla="*/ 10005 h 10005"/>
              <a:gd name="connsiteX4" fmla="*/ 0 w 12191"/>
              <a:gd name="connsiteY4" fmla="*/ 10003 h 10005"/>
              <a:gd name="connsiteX0" fmla="*/ 0 w 12191"/>
              <a:gd name="connsiteY0" fmla="*/ 10006 h 10008"/>
              <a:gd name="connsiteX1" fmla="*/ 4685 w 12191"/>
              <a:gd name="connsiteY1" fmla="*/ 0 h 10008"/>
              <a:gd name="connsiteX2" fmla="*/ 12191 w 12191"/>
              <a:gd name="connsiteY2" fmla="*/ 3 h 10008"/>
              <a:gd name="connsiteX3" fmla="*/ 7496 w 12191"/>
              <a:gd name="connsiteY3" fmla="*/ 10008 h 10008"/>
              <a:gd name="connsiteX4" fmla="*/ 0 w 12191"/>
              <a:gd name="connsiteY4" fmla="*/ 10006 h 10008"/>
              <a:gd name="connsiteX0" fmla="*/ 0 w 12191"/>
              <a:gd name="connsiteY0" fmla="*/ 10006 h 10008"/>
              <a:gd name="connsiteX1" fmla="*/ 4685 w 12191"/>
              <a:gd name="connsiteY1" fmla="*/ 0 h 10008"/>
              <a:gd name="connsiteX2" fmla="*/ 12191 w 12191"/>
              <a:gd name="connsiteY2" fmla="*/ 3 h 10008"/>
              <a:gd name="connsiteX3" fmla="*/ 7512 w 12191"/>
              <a:gd name="connsiteY3" fmla="*/ 10008 h 10008"/>
              <a:gd name="connsiteX4" fmla="*/ 0 w 12191"/>
              <a:gd name="connsiteY4" fmla="*/ 10006 h 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 h="10008">
                <a:moveTo>
                  <a:pt x="0" y="10006"/>
                </a:moveTo>
                <a:lnTo>
                  <a:pt x="4685" y="0"/>
                </a:lnTo>
                <a:lnTo>
                  <a:pt x="12191" y="3"/>
                </a:lnTo>
                <a:lnTo>
                  <a:pt x="7512" y="10008"/>
                </a:lnTo>
                <a:lnTo>
                  <a:pt x="0" y="10006"/>
                </a:lnTo>
                <a:close/>
              </a:path>
            </a:pathLst>
          </a:custGeom>
          <a:noFill/>
        </p:spPr>
        <p:txBody>
          <a:bodyPr/>
          <a:lstStyle>
            <a:lvl1pPr>
              <a:defRPr sz="1333">
                <a:solidFill>
                  <a:schemeClr val="accent4"/>
                </a:solidFill>
                <a:latin typeface="Lato" panose="020F0502020204030203" pitchFamily="34" charset="0"/>
              </a:defRPr>
            </a:lvl1pPr>
          </a:lstStyle>
          <a:p>
            <a:endParaRPr lang="en-US"/>
          </a:p>
        </p:txBody>
      </p:sp>
      <p:sp>
        <p:nvSpPr>
          <p:cNvPr id="18" name="Picture Placeholder 17"/>
          <p:cNvSpPr>
            <a:spLocks noGrp="1"/>
          </p:cNvSpPr>
          <p:nvPr>
            <p:ph type="pic" sz="quarter" idx="14"/>
          </p:nvPr>
        </p:nvSpPr>
        <p:spPr>
          <a:xfrm>
            <a:off x="4359887" y="1528234"/>
            <a:ext cx="3492547" cy="4259061"/>
          </a:xfrm>
          <a:custGeom>
            <a:avLst/>
            <a:gdLst>
              <a:gd name="connsiteX0" fmla="*/ 1147388 w 2619410"/>
              <a:gd name="connsiteY0" fmla="*/ 0 h 3194296"/>
              <a:gd name="connsiteX1" fmla="*/ 2619410 w 2619410"/>
              <a:gd name="connsiteY1" fmla="*/ 763 h 3194296"/>
              <a:gd name="connsiteX2" fmla="*/ 2385956 w 2619410"/>
              <a:gd name="connsiteY2" fmla="*/ 648461 h 3194296"/>
              <a:gd name="connsiteX3" fmla="*/ 2390810 w 2619410"/>
              <a:gd name="connsiteY3" fmla="*/ 648463 h 3194296"/>
              <a:gd name="connsiteX4" fmla="*/ 1473199 w 2619410"/>
              <a:gd name="connsiteY4" fmla="*/ 3194296 h 3194296"/>
              <a:gd name="connsiteX5" fmla="*/ 0 w 2619410"/>
              <a:gd name="connsiteY5" fmla="*/ 3193787 h 3194296"/>
              <a:gd name="connsiteX6" fmla="*/ 233730 w 2619410"/>
              <a:gd name="connsiteY6" fmla="*/ 2546089 h 3194296"/>
              <a:gd name="connsiteX7" fmla="*/ 228600 w 2619410"/>
              <a:gd name="connsiteY7" fmla="*/ 2546087 h 319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9410" h="3194296">
                <a:moveTo>
                  <a:pt x="1147388" y="0"/>
                </a:moveTo>
                <a:lnTo>
                  <a:pt x="2619410" y="763"/>
                </a:lnTo>
                <a:lnTo>
                  <a:pt x="2385956" y="648461"/>
                </a:lnTo>
                <a:lnTo>
                  <a:pt x="2390810" y="648463"/>
                </a:lnTo>
                <a:lnTo>
                  <a:pt x="1473199" y="3194296"/>
                </a:lnTo>
                <a:lnTo>
                  <a:pt x="0" y="3193787"/>
                </a:lnTo>
                <a:lnTo>
                  <a:pt x="233730" y="2546089"/>
                </a:lnTo>
                <a:lnTo>
                  <a:pt x="228600" y="2546087"/>
                </a:lnTo>
                <a:close/>
              </a:path>
            </a:pathLst>
          </a:custGeom>
          <a:noFill/>
        </p:spPr>
        <p:txBody>
          <a:bodyPr wrap="square">
            <a:noAutofit/>
          </a:bodyPr>
          <a:lstStyle>
            <a:lvl1pPr>
              <a:defRPr sz="1333">
                <a:solidFill>
                  <a:schemeClr val="accent4"/>
                </a:solidFill>
                <a:latin typeface="Lato" panose="020F0502020204030203" pitchFamily="34" charset="0"/>
              </a:defRPr>
            </a:lvl1pPr>
          </a:lstStyle>
          <a:p>
            <a:endParaRPr lang="en-US"/>
          </a:p>
        </p:txBody>
      </p:sp>
      <p:sp>
        <p:nvSpPr>
          <p:cNvPr id="9"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0" name="Picture 9"/>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614626342"/>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at Lef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5818293" cy="6858000"/>
          </a:xfrm>
          <a:prstGeom prst="rect">
            <a:avLst/>
          </a:prstGeom>
        </p:spPr>
        <p:txBody>
          <a:bodyPr/>
          <a:lstStyle>
            <a:lvl1pPr>
              <a:defRPr sz="1867">
                <a:solidFill>
                  <a:schemeClr val="accent4"/>
                </a:solidFill>
                <a:latin typeface="Lato" panose="020F0502020204030203" pitchFamily="34" charset="0"/>
              </a:defRPr>
            </a:lvl1pPr>
          </a:lstStyle>
          <a:p>
            <a:endParaRPr lang="en-US"/>
          </a:p>
        </p:txBody>
      </p:sp>
      <p:sp>
        <p:nvSpPr>
          <p:cNvPr id="7"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TextBox 7"/>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0" name="Picture 9"/>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716934302"/>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Footer">
    <p:spTree>
      <p:nvGrpSpPr>
        <p:cNvPr id="1" name=""/>
        <p:cNvGrpSpPr/>
        <p:nvPr/>
      </p:nvGrpSpPr>
      <p:grpSpPr>
        <a:xfrm>
          <a:off x="0" y="0"/>
          <a:ext cx="0" cy="0"/>
          <a:chOff x="0" y="0"/>
          <a:chExt cx="0" cy="0"/>
        </a:xfrm>
      </p:grpSpPr>
      <p:sp>
        <p:nvSpPr>
          <p:cNvPr id="5"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8" name="Picture 7"/>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49904622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at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373707" y="0"/>
            <a:ext cx="5818293" cy="6858000"/>
          </a:xfrm>
          <a:prstGeom prst="rect">
            <a:avLst/>
          </a:prstGeom>
        </p:spPr>
        <p:txBody>
          <a:bodyPr/>
          <a:lstStyle>
            <a:lvl1pPr>
              <a:defRPr sz="1867">
                <a:solidFill>
                  <a:schemeClr val="accent4"/>
                </a:solidFill>
                <a:latin typeface="Lato" panose="020F0502020204030203" pitchFamily="34" charset="0"/>
              </a:defRPr>
            </a:lvl1pPr>
          </a:lstStyle>
          <a:p>
            <a:endParaRPr lang="en-US"/>
          </a:p>
        </p:txBody>
      </p:sp>
      <p:sp>
        <p:nvSpPr>
          <p:cNvPr id="7" name="Freeform 25"/>
          <p:cNvSpPr>
            <a:spLocks/>
          </p:cNvSpPr>
          <p:nvPr userDrawn="1"/>
        </p:nvSpPr>
        <p:spPr bwMode="auto">
          <a:xfrm>
            <a:off x="1060094"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TextBox 10"/>
          <p:cNvSpPr txBox="1"/>
          <p:nvPr userDrawn="1"/>
        </p:nvSpPr>
        <p:spPr>
          <a:xfrm>
            <a:off x="592092" y="6443741"/>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8" name="Picture 7"/>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1317105" y="5999243"/>
            <a:ext cx="1674424" cy="888997"/>
          </a:xfrm>
          <a:prstGeom prst="rect">
            <a:avLst/>
          </a:prstGeom>
        </p:spPr>
      </p:pic>
    </p:spTree>
    <p:extLst>
      <p:ext uri="{BB962C8B-B14F-4D97-AF65-F5344CB8AC3E}">
        <p14:creationId xmlns:p14="http://schemas.microsoft.com/office/powerpoint/2010/main" val="899628500"/>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bile App Showcase">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11" name="Picture Placeholder 6"/>
          <p:cNvSpPr>
            <a:spLocks noGrp="1"/>
          </p:cNvSpPr>
          <p:nvPr>
            <p:ph type="pic" sz="quarter" idx="13"/>
          </p:nvPr>
        </p:nvSpPr>
        <p:spPr>
          <a:xfrm>
            <a:off x="5229783" y="2446867"/>
            <a:ext cx="1750984" cy="3145367"/>
          </a:xfrm>
          <a:prstGeom prst="rect">
            <a:avLst/>
          </a:prstGeom>
        </p:spPr>
        <p:txBody>
          <a:bodyPr/>
          <a:lstStyle>
            <a:lvl1pPr>
              <a:defRPr sz="1600">
                <a:solidFill>
                  <a:schemeClr val="accent4"/>
                </a:solidFill>
                <a:latin typeface="Lato" panose="020F0502020204030203" pitchFamily="34" charset="0"/>
              </a:defRPr>
            </a:lvl1pPr>
          </a:lstStyle>
          <a:p>
            <a:endParaRPr lang="en-US" dirty="0"/>
          </a:p>
        </p:txBody>
      </p:sp>
      <p:sp>
        <p:nvSpPr>
          <p:cNvPr id="14"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9" name="Picture 8"/>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264893123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eb Showcase in iMac">
    <p:spTree>
      <p:nvGrpSpPr>
        <p:cNvPr id="1" name=""/>
        <p:cNvGrpSpPr/>
        <p:nvPr/>
      </p:nvGrpSpPr>
      <p:grpSpPr>
        <a:xfrm>
          <a:off x="0" y="0"/>
          <a:ext cx="0" cy="0"/>
          <a:chOff x="0" y="0"/>
          <a:chExt cx="0" cy="0"/>
        </a:xfrm>
      </p:grpSpPr>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11" name="Picture Placeholder 6"/>
          <p:cNvSpPr>
            <a:spLocks noGrp="1"/>
          </p:cNvSpPr>
          <p:nvPr>
            <p:ph type="pic" sz="quarter" idx="13"/>
          </p:nvPr>
        </p:nvSpPr>
        <p:spPr>
          <a:xfrm>
            <a:off x="1114778" y="2298701"/>
            <a:ext cx="3917245" cy="2357967"/>
          </a:xfrm>
          <a:prstGeom prst="rect">
            <a:avLst/>
          </a:prstGeom>
        </p:spPr>
        <p:txBody>
          <a:bodyPr/>
          <a:lstStyle>
            <a:lvl1pPr>
              <a:defRPr sz="1600">
                <a:solidFill>
                  <a:schemeClr val="accent4"/>
                </a:solidFill>
                <a:latin typeface="Lato" panose="020F0502020204030203" pitchFamily="34" charset="0"/>
              </a:defRPr>
            </a:lvl1pPr>
          </a:lstStyle>
          <a:p>
            <a:endParaRPr lang="en-US" dirty="0"/>
          </a:p>
        </p:txBody>
      </p:sp>
      <p:sp>
        <p:nvSpPr>
          <p:cNvPr id="9"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0" name="Picture 9"/>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3604396167"/>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Showcase (2 Pictur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850901" y="2032707"/>
            <a:ext cx="4940300" cy="3810000"/>
          </a:xfrm>
          <a:prstGeom prst="rect">
            <a:avLst/>
          </a:prstGeom>
        </p:spPr>
        <p:txBody>
          <a:bodyPr/>
          <a:lstStyle>
            <a:lvl1pPr>
              <a:defRPr sz="16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11" name="Picture Placeholder 6"/>
          <p:cNvSpPr>
            <a:spLocks noGrp="1"/>
          </p:cNvSpPr>
          <p:nvPr>
            <p:ph type="pic" sz="quarter" idx="14"/>
          </p:nvPr>
        </p:nvSpPr>
        <p:spPr>
          <a:xfrm>
            <a:off x="6394451" y="2032707"/>
            <a:ext cx="4940300" cy="3810000"/>
          </a:xfrm>
          <a:prstGeom prst="rect">
            <a:avLst/>
          </a:prstGeom>
        </p:spPr>
        <p:txBody>
          <a:bodyPr/>
          <a:lstStyle>
            <a:lvl1pPr>
              <a:defRPr sz="1600">
                <a:solidFill>
                  <a:schemeClr val="accent4"/>
                </a:solidFill>
                <a:latin typeface="Lato" panose="020F0502020204030203" pitchFamily="34" charset="0"/>
              </a:defRPr>
            </a:lvl1pPr>
          </a:lstStyle>
          <a:p>
            <a:endParaRPr lang="en-US"/>
          </a:p>
        </p:txBody>
      </p:sp>
      <p:sp>
        <p:nvSpPr>
          <p:cNvPr id="12"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0" name="Picture 9"/>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2097132348"/>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Showcase (3 Pictur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850901" y="2032707"/>
            <a:ext cx="3104984" cy="3810000"/>
          </a:xfrm>
          <a:prstGeom prst="rect">
            <a:avLst/>
          </a:prstGeom>
        </p:spPr>
        <p:txBody>
          <a:bodyPr/>
          <a:lstStyle>
            <a:lvl1pPr>
              <a:defRPr sz="1600">
                <a:solidFill>
                  <a:schemeClr val="accent4"/>
                </a:solidFill>
                <a:latin typeface="Lato" panose="020F0502020204030203" pitchFamily="34" charset="0"/>
              </a:defRPr>
            </a:lvl1pPr>
          </a:lstStyle>
          <a:p>
            <a:endParaRPr lang="en-US"/>
          </a:p>
        </p:txBody>
      </p:sp>
      <p:sp>
        <p:nvSpPr>
          <p:cNvPr id="2" name="Text Placeholder 6"/>
          <p:cNvSpPr>
            <a:spLocks noGrp="1"/>
          </p:cNvSpPr>
          <p:nvPr>
            <p:ph type="body" sz="quarter" idx="11" hasCustomPrompt="1"/>
          </p:nvPr>
        </p:nvSpPr>
        <p:spPr>
          <a:xfrm>
            <a:off x="850900" y="685801"/>
            <a:ext cx="10483851" cy="378177"/>
          </a:xfrm>
          <a:prstGeom prst="rect">
            <a:avLst/>
          </a:prstGeom>
        </p:spPr>
        <p:txBody>
          <a:bodyPr lIns="0" tIns="0" rIns="0" bIns="0">
            <a:noAutofit/>
          </a:bodyPr>
          <a:lstStyle>
            <a:lvl1pPr marL="0" indent="0">
              <a:spcBef>
                <a:spcPts val="0"/>
              </a:spcBef>
              <a:buFontTx/>
              <a:buNone/>
              <a:defRPr sz="3200" cap="all" spc="67" baseline="0">
                <a:solidFill>
                  <a:schemeClr val="accent1"/>
                </a:solidFill>
                <a:latin typeface="Lato Black" panose="020F0A02020204030203" pitchFamily="34" charset="0"/>
              </a:defRPr>
            </a:lvl1pPr>
          </a:lstStyle>
          <a:p>
            <a:pPr lvl="0"/>
            <a:r>
              <a:rPr lang="en-US" dirty="0"/>
              <a:t>Click to edit title</a:t>
            </a:r>
          </a:p>
        </p:txBody>
      </p:sp>
      <p:cxnSp>
        <p:nvCxnSpPr>
          <p:cNvPr id="3" name="Straight Connector 2"/>
          <p:cNvCxnSpPr/>
          <p:nvPr userDrawn="1"/>
        </p:nvCxnSpPr>
        <p:spPr>
          <a:xfrm>
            <a:off x="853064" y="1411284"/>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6"/>
          <p:cNvSpPr>
            <a:spLocks noGrp="1"/>
          </p:cNvSpPr>
          <p:nvPr>
            <p:ph type="body" sz="quarter" idx="12" hasCustomPrompt="1"/>
          </p:nvPr>
        </p:nvSpPr>
        <p:spPr>
          <a:xfrm>
            <a:off x="850900" y="1143652"/>
            <a:ext cx="10483851" cy="166200"/>
          </a:xfrm>
          <a:prstGeom prst="rect">
            <a:avLst/>
          </a:prstGeom>
        </p:spPr>
        <p:txBody>
          <a:bodyPr lIns="0" tIns="0" rIns="0" bIns="0">
            <a:noAutofit/>
          </a:bodyPr>
          <a:lstStyle>
            <a:lvl1pPr marL="0" indent="0">
              <a:spcBef>
                <a:spcPts val="0"/>
              </a:spcBef>
              <a:buFontTx/>
              <a:buNone/>
              <a:defRPr sz="1200" cap="none" spc="0" baseline="0">
                <a:solidFill>
                  <a:schemeClr val="accent4"/>
                </a:solidFill>
                <a:latin typeface="Lato" panose="020F0502020204030203" pitchFamily="34" charset="0"/>
              </a:defRPr>
            </a:lvl1pPr>
          </a:lstStyle>
          <a:p>
            <a:pPr lvl="0"/>
            <a:r>
              <a:rPr lang="en-US" dirty="0"/>
              <a:t>Click to edit subtitle here</a:t>
            </a:r>
          </a:p>
        </p:txBody>
      </p:sp>
      <p:sp>
        <p:nvSpPr>
          <p:cNvPr id="13" name="Picture Placeholder 6"/>
          <p:cNvSpPr>
            <a:spLocks noGrp="1"/>
          </p:cNvSpPr>
          <p:nvPr>
            <p:ph type="pic" sz="quarter" idx="14"/>
          </p:nvPr>
        </p:nvSpPr>
        <p:spPr>
          <a:xfrm>
            <a:off x="4543508" y="2032707"/>
            <a:ext cx="3104984" cy="3810000"/>
          </a:xfrm>
          <a:prstGeom prst="rect">
            <a:avLst/>
          </a:prstGeom>
        </p:spPr>
        <p:txBody>
          <a:bodyPr/>
          <a:lstStyle>
            <a:lvl1pPr>
              <a:defRPr sz="1600">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5"/>
          </p:nvPr>
        </p:nvSpPr>
        <p:spPr>
          <a:xfrm>
            <a:off x="8229767" y="2032707"/>
            <a:ext cx="3104984" cy="3810000"/>
          </a:xfrm>
          <a:prstGeom prst="rect">
            <a:avLst/>
          </a:prstGeom>
        </p:spPr>
        <p:txBody>
          <a:bodyPr/>
          <a:lstStyle>
            <a:lvl1pPr>
              <a:defRPr sz="1600">
                <a:solidFill>
                  <a:schemeClr val="accent4"/>
                </a:solidFill>
                <a:latin typeface="Lato" panose="020F0502020204030203" pitchFamily="34" charset="0"/>
              </a:defRPr>
            </a:lvl1pPr>
          </a:lstStyle>
          <a:p>
            <a:endParaRPr lang="en-US"/>
          </a:p>
        </p:txBody>
      </p:sp>
      <p:sp>
        <p:nvSpPr>
          <p:cNvPr id="11" name="Freeform 25"/>
          <p:cNvSpPr>
            <a:spLocks/>
          </p:cNvSpPr>
          <p:nvPr userDrawn="1"/>
        </p:nvSpPr>
        <p:spPr bwMode="auto">
          <a:xfrm>
            <a:off x="10761489" y="6231466"/>
            <a:ext cx="257012" cy="626532"/>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userDrawn="1"/>
        </p:nvSpPr>
        <p:spPr>
          <a:xfrm>
            <a:off x="11018792" y="6458419"/>
            <a:ext cx="303259" cy="287323"/>
          </a:xfrm>
          <a:prstGeom prst="rect">
            <a:avLst/>
          </a:prstGeom>
          <a:noFill/>
        </p:spPr>
        <p:txBody>
          <a:bodyPr wrap="square" lIns="0" tIns="0" rIns="0" bIns="0" rtlCol="0">
            <a:spAutoFit/>
          </a:bodyPr>
          <a:lstStyle/>
          <a:p>
            <a:pPr algn="r"/>
            <a:fld id="{B5D67274-A358-4A3D-B8D0-184382E74259}" type="slidenum">
              <a:rPr lang="en-US" sz="1867" b="1" smtClean="0">
                <a:solidFill>
                  <a:schemeClr val="accent4"/>
                </a:solidFill>
                <a:latin typeface="Lato"/>
              </a:rPr>
              <a:pPr algn="r"/>
              <a:t>‹#›</a:t>
            </a:fld>
            <a:endParaRPr lang="en-US" sz="1867" b="1" dirty="0">
              <a:solidFill>
                <a:schemeClr val="accent4"/>
              </a:solidFill>
              <a:latin typeface="Lato"/>
            </a:endParaRPr>
          </a:p>
        </p:txBody>
      </p:sp>
      <p:pic>
        <p:nvPicPr>
          <p:cNvPr id="16" name="Picture 15"/>
          <p:cNvPicPr>
            <a:picLocks noChangeAspect="1"/>
          </p:cNvPicPr>
          <p:nvPr userDrawn="1"/>
        </p:nvPicPr>
        <p:blipFill rotWithShape="1">
          <a:blip cstate="print">
            <a:extLst>
              <a:ext uri="{28A0092B-C50C-407E-A947-70E740481C1C}">
                <a14:useLocalDpi xmlns:a14="http://schemas.microsoft.com/office/drawing/2010/main" val="0"/>
              </a:ext>
            </a:extLst>
          </a:blip>
          <a:srcRect t="19674" b="27233"/>
          <a:stretch/>
        </p:blipFill>
        <p:spPr>
          <a:xfrm>
            <a:off x="8892499" y="5969000"/>
            <a:ext cx="1674424" cy="888997"/>
          </a:xfrm>
          <a:prstGeom prst="rect">
            <a:avLst/>
          </a:prstGeom>
        </p:spPr>
      </p:pic>
    </p:spTree>
    <p:extLst>
      <p:ext uri="{BB962C8B-B14F-4D97-AF65-F5344CB8AC3E}">
        <p14:creationId xmlns:p14="http://schemas.microsoft.com/office/powerpoint/2010/main" val="115008876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750"/>
                        <p:tgtEl>
                          <p:spTgt spid="2"/>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195339"/>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sz="2667">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345750381"/>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287571"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2" name="Picture Placeholder 6"/>
          <p:cNvSpPr>
            <a:spLocks noGrp="1"/>
          </p:cNvSpPr>
          <p:nvPr>
            <p:ph type="pic" sz="quarter" idx="11"/>
          </p:nvPr>
        </p:nvSpPr>
        <p:spPr>
          <a:xfrm>
            <a:off x="3679932"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3" name="Picture Placeholder 6"/>
          <p:cNvSpPr>
            <a:spLocks noGrp="1"/>
          </p:cNvSpPr>
          <p:nvPr>
            <p:ph type="pic" sz="quarter" idx="12"/>
          </p:nvPr>
        </p:nvSpPr>
        <p:spPr>
          <a:xfrm>
            <a:off x="6072294"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
        <p:nvSpPr>
          <p:cNvPr id="14" name="Picture Placeholder 6"/>
          <p:cNvSpPr>
            <a:spLocks noGrp="1"/>
          </p:cNvSpPr>
          <p:nvPr>
            <p:ph type="pic" sz="quarter" idx="13"/>
          </p:nvPr>
        </p:nvSpPr>
        <p:spPr>
          <a:xfrm>
            <a:off x="8458306" y="1430868"/>
            <a:ext cx="2876445" cy="20108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2211593902"/>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9" name="Picture Placeholder 6"/>
          <p:cNvSpPr>
            <a:spLocks noGrp="1"/>
          </p:cNvSpPr>
          <p:nvPr>
            <p:ph type="pic" sz="quarter" idx="10"/>
          </p:nvPr>
        </p:nvSpPr>
        <p:spPr>
          <a:xfrm>
            <a:off x="2064176" y="2087802"/>
            <a:ext cx="1765965" cy="123453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bg1"/>
                </a:solidFill>
                <a:latin typeface="Lato" panose="020F0502020204030203" pitchFamily="34" charset="0"/>
              </a:defRPr>
            </a:lvl1pPr>
          </a:lstStyle>
          <a:p>
            <a:endParaRPr lang="en-US"/>
          </a:p>
        </p:txBody>
      </p:sp>
      <p:sp>
        <p:nvSpPr>
          <p:cNvPr id="10" name="Picture Placeholder 6"/>
          <p:cNvSpPr>
            <a:spLocks noGrp="1"/>
          </p:cNvSpPr>
          <p:nvPr>
            <p:ph type="pic" sz="quarter" idx="11"/>
          </p:nvPr>
        </p:nvSpPr>
        <p:spPr>
          <a:xfrm>
            <a:off x="3537007" y="2087802"/>
            <a:ext cx="1765965" cy="123453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bg1"/>
                </a:solidFill>
                <a:latin typeface="Lato" panose="020F0502020204030203" pitchFamily="34" charset="0"/>
              </a:defRPr>
            </a:lvl1pPr>
          </a:lstStyle>
          <a:p>
            <a:endParaRPr lang="en-US" dirty="0"/>
          </a:p>
        </p:txBody>
      </p:sp>
      <p:sp>
        <p:nvSpPr>
          <p:cNvPr id="11" name="Picture Placeholder 6"/>
          <p:cNvSpPr>
            <a:spLocks noGrp="1"/>
          </p:cNvSpPr>
          <p:nvPr>
            <p:ph type="pic" sz="quarter" idx="12"/>
          </p:nvPr>
        </p:nvSpPr>
        <p:spPr>
          <a:xfrm>
            <a:off x="3288742" y="735958"/>
            <a:ext cx="1765965" cy="123453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bg1"/>
                </a:solidFill>
                <a:latin typeface="Lato" panose="020F0502020204030203" pitchFamily="34" charset="0"/>
              </a:defRPr>
            </a:lvl1pPr>
          </a:lstStyle>
          <a:p>
            <a:endParaRPr lang="en-US"/>
          </a:p>
        </p:txBody>
      </p:sp>
      <p:sp>
        <p:nvSpPr>
          <p:cNvPr id="12" name="Picture Placeholder 6"/>
          <p:cNvSpPr>
            <a:spLocks noGrp="1"/>
          </p:cNvSpPr>
          <p:nvPr>
            <p:ph type="pic" sz="quarter" idx="13"/>
          </p:nvPr>
        </p:nvSpPr>
        <p:spPr>
          <a:xfrm>
            <a:off x="2405759" y="3464167"/>
            <a:ext cx="1765965" cy="123453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bg1"/>
                </a:solidFill>
                <a:latin typeface="Lato" panose="020F0502020204030203" pitchFamily="34" charset="0"/>
              </a:defRPr>
            </a:lvl1pPr>
          </a:lstStyle>
          <a:p>
            <a:endParaRPr lang="en-US"/>
          </a:p>
        </p:txBody>
      </p:sp>
    </p:spTree>
    <p:extLst>
      <p:ext uri="{BB962C8B-B14F-4D97-AF65-F5344CB8AC3E}">
        <p14:creationId xmlns:p14="http://schemas.microsoft.com/office/powerpoint/2010/main" val="1279209319"/>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Page Slide">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1681662" y="1493678"/>
            <a:ext cx="3421249" cy="239168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txBody>
          <a:bodyPr/>
          <a:lstStyle>
            <a:lvl1pPr>
              <a:defRPr sz="1333">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177689425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Section Slide">
    <p:spTree>
      <p:nvGrpSpPr>
        <p:cNvPr id="1" name=""/>
        <p:cNvGrpSpPr/>
        <p:nvPr/>
      </p:nvGrpSpPr>
      <p:grpSpPr>
        <a:xfrm>
          <a:off x="0" y="0"/>
          <a:ext cx="0" cy="0"/>
          <a:chOff x="0" y="0"/>
          <a:chExt cx="0" cy="0"/>
        </a:xfrm>
      </p:grpSpPr>
      <p:sp>
        <p:nvSpPr>
          <p:cNvPr id="96" name="Picture Placeholder 95"/>
          <p:cNvSpPr>
            <a:spLocks noGrp="1"/>
          </p:cNvSpPr>
          <p:nvPr>
            <p:ph type="pic" sz="quarter" idx="13"/>
          </p:nvPr>
        </p:nvSpPr>
        <p:spPr>
          <a:xfrm>
            <a:off x="6716803" y="745067"/>
            <a:ext cx="5069148" cy="5128276"/>
          </a:xfrm>
          <a:custGeom>
            <a:avLst/>
            <a:gdLst>
              <a:gd name="connsiteX0" fmla="*/ 2715847 w 3801861"/>
              <a:gd name="connsiteY0" fmla="*/ 999408 h 3846207"/>
              <a:gd name="connsiteX1" fmla="*/ 3004433 w 3801861"/>
              <a:gd name="connsiteY1" fmla="*/ 999408 h 3846207"/>
              <a:gd name="connsiteX2" fmla="*/ 1977716 w 3801861"/>
              <a:gd name="connsiteY2" fmla="*/ 3845344 h 3846207"/>
              <a:gd name="connsiteX3" fmla="*/ 1688819 w 3801861"/>
              <a:gd name="connsiteY3" fmla="*/ 3846207 h 3846207"/>
              <a:gd name="connsiteX4" fmla="*/ 375075 w 3801861"/>
              <a:gd name="connsiteY4" fmla="*/ 968397 h 3846207"/>
              <a:gd name="connsiteX5" fmla="*/ 663661 w 3801861"/>
              <a:gd name="connsiteY5" fmla="*/ 968397 h 3846207"/>
              <a:gd name="connsiteX6" fmla="*/ 288586 w 3801861"/>
              <a:gd name="connsiteY6" fmla="*/ 2008061 h 3846207"/>
              <a:gd name="connsiteX7" fmla="*/ 0 w 3801861"/>
              <a:gd name="connsiteY7" fmla="*/ 2008061 h 3846207"/>
              <a:gd name="connsiteX8" fmla="*/ 3513275 w 3801861"/>
              <a:gd name="connsiteY8" fmla="*/ 699169 h 3846207"/>
              <a:gd name="connsiteX9" fmla="*/ 3801861 w 3801861"/>
              <a:gd name="connsiteY9" fmla="*/ 699169 h 3846207"/>
              <a:gd name="connsiteX10" fmla="*/ 3291462 w 3801861"/>
              <a:gd name="connsiteY10" fmla="*/ 2113935 h 3846207"/>
              <a:gd name="connsiteX11" fmla="*/ 3002877 w 3801861"/>
              <a:gd name="connsiteY11" fmla="*/ 2113935 h 3846207"/>
              <a:gd name="connsiteX12" fmla="*/ 814957 w 3801861"/>
              <a:gd name="connsiteY12" fmla="*/ 685709 h 3846207"/>
              <a:gd name="connsiteX13" fmla="*/ 1103543 w 3801861"/>
              <a:gd name="connsiteY13" fmla="*/ 685709 h 3846207"/>
              <a:gd name="connsiteX14" fmla="*/ 513100 w 3801861"/>
              <a:gd name="connsiteY14" fmla="*/ 2322344 h 3846207"/>
              <a:gd name="connsiteX15" fmla="*/ 224515 w 3801861"/>
              <a:gd name="connsiteY15" fmla="*/ 2322344 h 3846207"/>
              <a:gd name="connsiteX16" fmla="*/ 2152597 w 3801861"/>
              <a:gd name="connsiteY16" fmla="*/ 685564 h 3846207"/>
              <a:gd name="connsiteX17" fmla="*/ 2441183 w 3801861"/>
              <a:gd name="connsiteY17" fmla="*/ 685564 h 3846207"/>
              <a:gd name="connsiteX18" fmla="*/ 1414466 w 3801861"/>
              <a:gd name="connsiteY18" fmla="*/ 3531500 h 3846207"/>
              <a:gd name="connsiteX19" fmla="*/ 1125569 w 3801861"/>
              <a:gd name="connsiteY19" fmla="*/ 3532363 h 3846207"/>
              <a:gd name="connsiteX20" fmla="*/ 1594584 w 3801861"/>
              <a:gd name="connsiteY20" fmla="*/ 406402 h 3846207"/>
              <a:gd name="connsiteX21" fmla="*/ 1883170 w 3801861"/>
              <a:gd name="connsiteY21" fmla="*/ 406402 h 3846207"/>
              <a:gd name="connsiteX22" fmla="*/ 1778805 w 3801861"/>
              <a:gd name="connsiteY22" fmla="*/ 695692 h 3846207"/>
              <a:gd name="connsiteX23" fmla="*/ 1779337 w 3801861"/>
              <a:gd name="connsiteY23" fmla="*/ 695692 h 3846207"/>
              <a:gd name="connsiteX24" fmla="*/ 680132 w 3801861"/>
              <a:gd name="connsiteY24" fmla="*/ 3742555 h 3846207"/>
              <a:gd name="connsiteX25" fmla="*/ 391235 w 3801861"/>
              <a:gd name="connsiteY25" fmla="*/ 3743418 h 3846207"/>
              <a:gd name="connsiteX26" fmla="*/ 1428027 w 3801861"/>
              <a:gd name="connsiteY26" fmla="*/ 869560 h 3846207"/>
              <a:gd name="connsiteX27" fmla="*/ 1427493 w 3801861"/>
              <a:gd name="connsiteY27" fmla="*/ 869561 h 3846207"/>
              <a:gd name="connsiteX28" fmla="*/ 3290048 w 3801861"/>
              <a:gd name="connsiteY28" fmla="*/ 381325 h 3846207"/>
              <a:gd name="connsiteX29" fmla="*/ 3578634 w 3801861"/>
              <a:gd name="connsiteY29" fmla="*/ 381325 h 3846207"/>
              <a:gd name="connsiteX30" fmla="*/ 2616998 w 3801861"/>
              <a:gd name="connsiteY30" fmla="*/ 3046863 h 3846207"/>
              <a:gd name="connsiteX31" fmla="*/ 2328101 w 3801861"/>
              <a:gd name="connsiteY31" fmla="*/ 3047726 h 3846207"/>
              <a:gd name="connsiteX32" fmla="*/ 1962856 w 3801861"/>
              <a:gd name="connsiteY32" fmla="*/ 313699 h 3846207"/>
              <a:gd name="connsiteX33" fmla="*/ 2251441 w 3801861"/>
              <a:gd name="connsiteY33" fmla="*/ 313699 h 3846207"/>
              <a:gd name="connsiteX34" fmla="*/ 1265408 w 3801861"/>
              <a:gd name="connsiteY34" fmla="*/ 3046863 h 3846207"/>
              <a:gd name="connsiteX35" fmla="*/ 976511 w 3801861"/>
              <a:gd name="connsiteY35" fmla="*/ 3047726 h 3846207"/>
              <a:gd name="connsiteX36" fmla="*/ 1400233 w 3801861"/>
              <a:gd name="connsiteY36" fmla="*/ 1 h 3846207"/>
              <a:gd name="connsiteX37" fmla="*/ 1688819 w 3801861"/>
              <a:gd name="connsiteY37" fmla="*/ 1 h 3846207"/>
              <a:gd name="connsiteX38" fmla="*/ 589614 w 3801861"/>
              <a:gd name="connsiteY38" fmla="*/ 3046863 h 3846207"/>
              <a:gd name="connsiteX39" fmla="*/ 300717 w 3801861"/>
              <a:gd name="connsiteY39" fmla="*/ 3047726 h 3846207"/>
              <a:gd name="connsiteX40" fmla="*/ 2751822 w 3801861"/>
              <a:gd name="connsiteY40" fmla="*/ 0 h 3846207"/>
              <a:gd name="connsiteX41" fmla="*/ 3040408 w 3801861"/>
              <a:gd name="connsiteY41" fmla="*/ 0 h 3846207"/>
              <a:gd name="connsiteX42" fmla="*/ 2019976 w 3801861"/>
              <a:gd name="connsiteY42" fmla="*/ 2828515 h 3846207"/>
              <a:gd name="connsiteX43" fmla="*/ 2020557 w 3801861"/>
              <a:gd name="connsiteY43" fmla="*/ 2828515 h 3846207"/>
              <a:gd name="connsiteX44" fmla="*/ 1877951 w 3801861"/>
              <a:gd name="connsiteY44" fmla="*/ 3223803 h 3846207"/>
              <a:gd name="connsiteX45" fmla="*/ 1878406 w 3801861"/>
              <a:gd name="connsiteY45" fmla="*/ 3223803 h 3846207"/>
              <a:gd name="connsiteX46" fmla="*/ 1711626 w 3801861"/>
              <a:gd name="connsiteY46" fmla="*/ 3686099 h 3846207"/>
              <a:gd name="connsiteX47" fmla="*/ 1422729 w 3801861"/>
              <a:gd name="connsiteY47" fmla="*/ 3686962 h 3846207"/>
              <a:gd name="connsiteX48" fmla="*/ 1565335 w 3801861"/>
              <a:gd name="connsiteY48" fmla="*/ 3291673 h 3846207"/>
              <a:gd name="connsiteX49" fmla="*/ 1564880 w 3801861"/>
              <a:gd name="connsiteY49" fmla="*/ 3291674 h 3846207"/>
              <a:gd name="connsiteX50" fmla="*/ 1652888 w 3801861"/>
              <a:gd name="connsiteY50" fmla="*/ 3047724 h 3846207"/>
              <a:gd name="connsiteX51" fmla="*/ 1652306 w 3801861"/>
              <a:gd name="connsiteY51" fmla="*/ 3047726 h 384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01861" h="3846207">
                <a:moveTo>
                  <a:pt x="2715847" y="999408"/>
                </a:moveTo>
                <a:lnTo>
                  <a:pt x="3004433" y="999408"/>
                </a:lnTo>
                <a:lnTo>
                  <a:pt x="1977716" y="3845344"/>
                </a:lnTo>
                <a:lnTo>
                  <a:pt x="1688819" y="3846207"/>
                </a:lnTo>
                <a:close/>
                <a:moveTo>
                  <a:pt x="375075" y="968397"/>
                </a:moveTo>
                <a:lnTo>
                  <a:pt x="663661" y="968397"/>
                </a:lnTo>
                <a:lnTo>
                  <a:pt x="288586" y="2008061"/>
                </a:lnTo>
                <a:lnTo>
                  <a:pt x="0" y="2008061"/>
                </a:lnTo>
                <a:close/>
                <a:moveTo>
                  <a:pt x="3513275" y="699169"/>
                </a:moveTo>
                <a:lnTo>
                  <a:pt x="3801861" y="699169"/>
                </a:lnTo>
                <a:lnTo>
                  <a:pt x="3291462" y="2113935"/>
                </a:lnTo>
                <a:lnTo>
                  <a:pt x="3002877" y="2113935"/>
                </a:lnTo>
                <a:close/>
                <a:moveTo>
                  <a:pt x="814957" y="685709"/>
                </a:moveTo>
                <a:lnTo>
                  <a:pt x="1103543" y="685709"/>
                </a:lnTo>
                <a:lnTo>
                  <a:pt x="513100" y="2322344"/>
                </a:lnTo>
                <a:lnTo>
                  <a:pt x="224515" y="2322344"/>
                </a:lnTo>
                <a:close/>
                <a:moveTo>
                  <a:pt x="2152597" y="685564"/>
                </a:moveTo>
                <a:lnTo>
                  <a:pt x="2441183" y="685564"/>
                </a:lnTo>
                <a:lnTo>
                  <a:pt x="1414466" y="3531500"/>
                </a:lnTo>
                <a:lnTo>
                  <a:pt x="1125569" y="3532363"/>
                </a:lnTo>
                <a:close/>
                <a:moveTo>
                  <a:pt x="1594584" y="406402"/>
                </a:moveTo>
                <a:lnTo>
                  <a:pt x="1883170" y="406402"/>
                </a:lnTo>
                <a:lnTo>
                  <a:pt x="1778805" y="695692"/>
                </a:lnTo>
                <a:lnTo>
                  <a:pt x="1779337" y="695692"/>
                </a:lnTo>
                <a:lnTo>
                  <a:pt x="680132" y="3742555"/>
                </a:lnTo>
                <a:lnTo>
                  <a:pt x="391235" y="3743418"/>
                </a:lnTo>
                <a:lnTo>
                  <a:pt x="1428027" y="869560"/>
                </a:lnTo>
                <a:lnTo>
                  <a:pt x="1427493" y="869561"/>
                </a:lnTo>
                <a:close/>
                <a:moveTo>
                  <a:pt x="3290048" y="381325"/>
                </a:moveTo>
                <a:lnTo>
                  <a:pt x="3578634" y="381325"/>
                </a:lnTo>
                <a:lnTo>
                  <a:pt x="2616998" y="3046863"/>
                </a:lnTo>
                <a:lnTo>
                  <a:pt x="2328101" y="3047726"/>
                </a:lnTo>
                <a:close/>
                <a:moveTo>
                  <a:pt x="1962856" y="313699"/>
                </a:moveTo>
                <a:lnTo>
                  <a:pt x="2251441" y="313699"/>
                </a:lnTo>
                <a:lnTo>
                  <a:pt x="1265408" y="3046863"/>
                </a:lnTo>
                <a:lnTo>
                  <a:pt x="976511" y="3047726"/>
                </a:lnTo>
                <a:close/>
                <a:moveTo>
                  <a:pt x="1400233" y="1"/>
                </a:moveTo>
                <a:lnTo>
                  <a:pt x="1688819" y="1"/>
                </a:lnTo>
                <a:lnTo>
                  <a:pt x="589614" y="3046863"/>
                </a:lnTo>
                <a:lnTo>
                  <a:pt x="300717" y="3047726"/>
                </a:lnTo>
                <a:close/>
                <a:moveTo>
                  <a:pt x="2751822" y="0"/>
                </a:moveTo>
                <a:lnTo>
                  <a:pt x="3040408" y="0"/>
                </a:lnTo>
                <a:lnTo>
                  <a:pt x="2019976" y="2828515"/>
                </a:lnTo>
                <a:lnTo>
                  <a:pt x="2020557" y="2828515"/>
                </a:lnTo>
                <a:lnTo>
                  <a:pt x="1877951" y="3223803"/>
                </a:lnTo>
                <a:lnTo>
                  <a:pt x="1878406" y="3223803"/>
                </a:lnTo>
                <a:lnTo>
                  <a:pt x="1711626" y="3686099"/>
                </a:lnTo>
                <a:lnTo>
                  <a:pt x="1422729" y="3686962"/>
                </a:lnTo>
                <a:lnTo>
                  <a:pt x="1565335" y="3291673"/>
                </a:lnTo>
                <a:lnTo>
                  <a:pt x="1564880" y="3291674"/>
                </a:lnTo>
                <a:lnTo>
                  <a:pt x="1652888" y="3047724"/>
                </a:lnTo>
                <a:lnTo>
                  <a:pt x="1652306" y="3047726"/>
                </a:lnTo>
                <a:close/>
              </a:path>
            </a:pathLst>
          </a:custGeom>
          <a:noFill/>
        </p:spPr>
        <p:txBody>
          <a:bodyPr wrap="square">
            <a:noAutofit/>
          </a:bodyPr>
          <a:lstStyle>
            <a:lvl1pPr>
              <a:defRPr sz="1600">
                <a:solidFill>
                  <a:schemeClr val="bg1"/>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880104199"/>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42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www.agilemasters.org/instructors" TargetMode="External"/><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4102" y="3727934"/>
            <a:ext cx="2524691" cy="2618199"/>
          </a:xfrm>
          <a:prstGeom prst="rect">
            <a:avLst/>
          </a:prstGeom>
        </p:spPr>
      </p:pic>
      <p:sp>
        <p:nvSpPr>
          <p:cNvPr id="16" name="Freeform 23"/>
          <p:cNvSpPr>
            <a:spLocks/>
          </p:cNvSpPr>
          <p:nvPr/>
        </p:nvSpPr>
        <p:spPr bwMode="auto">
          <a:xfrm>
            <a:off x="5957674" y="0"/>
            <a:ext cx="6234327"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blipFill dpi="0" rotWithShape="1">
            <a:blip r:embed="rId3"/>
            <a:srcRect/>
            <a:stretch>
              <a:fillRect/>
            </a:stretch>
          </a:blip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7" name="Freeform 25"/>
          <p:cNvSpPr>
            <a:spLocks/>
          </p:cNvSpPr>
          <p:nvPr/>
        </p:nvSpPr>
        <p:spPr bwMode="auto">
          <a:xfrm>
            <a:off x="5959672"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 name="TextBox 9"/>
          <p:cNvSpPr txBox="1"/>
          <p:nvPr/>
        </p:nvSpPr>
        <p:spPr>
          <a:xfrm>
            <a:off x="1151567" y="3632990"/>
            <a:ext cx="5268807" cy="515013"/>
          </a:xfrm>
          <a:prstGeom prst="rect">
            <a:avLst/>
          </a:prstGeom>
          <a:noFill/>
        </p:spPr>
        <p:txBody>
          <a:bodyPr wrap="square" lIns="0" tIns="0" rIns="0" bIns="0" rtlCol="0">
            <a:spAutoFit/>
          </a:bodyPr>
          <a:lstStyle/>
          <a:p>
            <a:pPr defTabSz="914377">
              <a:lnSpc>
                <a:spcPts val="2133"/>
              </a:lnSpc>
            </a:pPr>
            <a:r>
              <a:rPr lang="en-GB" sz="1600" b="1" i="1" dirty="0">
                <a:solidFill>
                  <a:prstClr val="black"/>
                </a:solidFill>
                <a:latin typeface="Times New Roman" panose="02020603050405020304" pitchFamily="18" charset="0"/>
                <a:ea typeface="Times New Roman" panose="02020603050405020304" pitchFamily="18" charset="0"/>
              </a:rPr>
              <a:t>Improving Career Prospects &amp; Workforce Productivity!</a:t>
            </a:r>
            <a:endParaRPr lang="en-US" sz="1600" b="1" i="1" dirty="0">
              <a:solidFill>
                <a:prstClr val="black"/>
              </a:solidFill>
              <a:latin typeface="Simplified Arabic Fixed" panose="020F0502020204030204" pitchFamily="34" charset="0"/>
              <a:cs typeface="Simplified Arabic Fixed" panose="020F0502020204030204" pitchFamily="34" charset="0"/>
            </a:endParaRPr>
          </a:p>
          <a:p>
            <a:pPr defTabSz="914377">
              <a:lnSpc>
                <a:spcPts val="2133"/>
              </a:lnSpc>
            </a:pPr>
            <a:endParaRPr lang="en-US" sz="1600" b="1" cap="all" spc="27" dirty="0">
              <a:solidFill>
                <a:prstClr val="white">
                  <a:lumMod val="50000"/>
                </a:prstClr>
              </a:solidFill>
              <a:latin typeface="Lato Black" panose="020F0A02020204030203" pitchFamily="34" charset="0"/>
            </a:endParaRPr>
          </a:p>
        </p:txBody>
      </p:sp>
      <p:sp>
        <p:nvSpPr>
          <p:cNvPr id="13" name="TextBox 12"/>
          <p:cNvSpPr txBox="1"/>
          <p:nvPr/>
        </p:nvSpPr>
        <p:spPr>
          <a:xfrm>
            <a:off x="859353" y="4058016"/>
            <a:ext cx="328919" cy="215444"/>
          </a:xfrm>
          <a:prstGeom prst="rect">
            <a:avLst/>
          </a:prstGeom>
          <a:noFill/>
        </p:spPr>
        <p:txBody>
          <a:bodyPr wrap="square" lIns="0" tIns="0" rIns="0" bIns="0" rtlCol="0">
            <a:spAutoFit/>
          </a:bodyPr>
          <a:lstStyle/>
          <a:p>
            <a:pPr algn="ctr" defTabSz="914377"/>
            <a:endParaRPr lang="en-US" sz="1400" cap="all" spc="93" dirty="0">
              <a:solidFill>
                <a:prstClr val="white"/>
              </a:solidFill>
              <a:latin typeface="Lato Black" panose="020F0A02020204030203" pitchFamily="34" charset="0"/>
            </a:endParaRPr>
          </a:p>
        </p:txBody>
      </p:sp>
      <p:sp>
        <p:nvSpPr>
          <p:cNvPr id="18" name="Freeform 5"/>
          <p:cNvSpPr>
            <a:spLocks/>
          </p:cNvSpPr>
          <p:nvPr/>
        </p:nvSpPr>
        <p:spPr bwMode="auto">
          <a:xfrm>
            <a:off x="923833" y="1430016"/>
            <a:ext cx="906055" cy="2012533"/>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pic>
        <p:nvPicPr>
          <p:cNvPr id="19" name="Picture Placeholder 18" descr="slider-bg-6.jpg"/>
          <p:cNvPicPr>
            <a:picLocks noGrp="1" noChangeAspect="1"/>
          </p:cNvPicPr>
          <p:nvPr>
            <p:ph type="pic" sz="quarter" idx="10"/>
          </p:nvPr>
        </p:nvPicPr>
        <p:blipFill>
          <a:blip r:embed="rId4" cstate="print"/>
          <a:srcRect l="5800" r="5800"/>
          <a:stretch>
            <a:fillRect/>
          </a:stretch>
        </p:blipFill>
        <p:spPr>
          <a:effectLst>
            <a:outerShdw blurRad="50800" dist="38100" dir="2700000" algn="tl" rotWithShape="0">
              <a:prstClr val="black">
                <a:alpha val="40000"/>
              </a:prstClr>
            </a:outerShdw>
          </a:effectLst>
        </p:spPr>
      </p:pic>
      <p:pic>
        <p:nvPicPr>
          <p:cNvPr id="23" name="Picture Placeholder 22" descr="creative-image-many-business-people-conference-group-meeting.jpg"/>
          <p:cNvPicPr>
            <a:picLocks noGrp="1" noChangeAspect="1"/>
          </p:cNvPicPr>
          <p:nvPr>
            <p:ph type="pic" sz="quarter" idx="12"/>
          </p:nvPr>
        </p:nvPicPr>
        <p:blipFill>
          <a:blip r:embed="rId5" cstate="print"/>
          <a:srcRect l="17774" r="17774"/>
          <a:stretch>
            <a:fillRect/>
          </a:stretch>
        </p:blipFill>
        <p:spPr>
          <a:effectLst>
            <a:outerShdw blurRad="50800" dist="38100" dir="2700000" algn="tl" rotWithShape="0">
              <a:prstClr val="black">
                <a:alpha val="40000"/>
              </a:prstClr>
            </a:outerShdw>
          </a:effectLst>
        </p:spPr>
      </p:pic>
      <p:pic>
        <p:nvPicPr>
          <p:cNvPr id="24" name="Picture Placeholder 23" descr="slider-bg-5.jpg"/>
          <p:cNvPicPr>
            <a:picLocks noGrp="1" noChangeAspect="1"/>
          </p:cNvPicPr>
          <p:nvPr>
            <p:ph type="pic" sz="quarter" idx="13"/>
          </p:nvPr>
        </p:nvPicPr>
        <p:blipFill>
          <a:blip r:embed="rId6" cstate="print"/>
          <a:srcRect l="5800" r="5800"/>
          <a:stretch>
            <a:fillRect/>
          </a:stretch>
        </p:blipFill>
        <p:spPr>
          <a:effectLst>
            <a:outerShdw blurRad="50800" dist="38100" dir="2700000" algn="tl" rotWithShape="0">
              <a:prstClr val="black">
                <a:alpha val="40000"/>
              </a:prstClr>
            </a:outerShdw>
          </a:effectLst>
        </p:spPr>
      </p:pic>
      <p:sp>
        <p:nvSpPr>
          <p:cNvPr id="15" name="TextBox 14"/>
          <p:cNvSpPr txBox="1"/>
          <p:nvPr/>
        </p:nvSpPr>
        <p:spPr>
          <a:xfrm>
            <a:off x="7120681" y="6300034"/>
            <a:ext cx="4480323" cy="174343"/>
          </a:xfrm>
          <a:prstGeom prst="rect">
            <a:avLst/>
          </a:prstGeom>
          <a:noFill/>
        </p:spPr>
        <p:txBody>
          <a:bodyPr wrap="square" lIns="0" tIns="0" rIns="0" bIns="0" rtlCol="0">
            <a:spAutoFit/>
          </a:bodyPr>
          <a:lstStyle/>
          <a:p>
            <a:pPr algn="ctr" defTabSz="914377"/>
            <a:r>
              <a:rPr lang="en-US" sz="1133" b="1" spc="800" dirty="0">
                <a:solidFill>
                  <a:prstClr val="white"/>
                </a:solidFill>
                <a:latin typeface="Lato" panose="020F0502020204030203" pitchFamily="34" charset="0"/>
              </a:rPr>
              <a:t>WWW.AGILEMASTERS.ORG</a:t>
            </a:r>
          </a:p>
        </p:txBody>
      </p:sp>
      <p:pic>
        <p:nvPicPr>
          <p:cNvPr id="5" name="Picture Placeholder 4" descr="A collage of people in different colors&#10;&#10;Description automatically generated">
            <a:extLst>
              <a:ext uri="{FF2B5EF4-FFF2-40B4-BE49-F238E27FC236}">
                <a16:creationId xmlns:a16="http://schemas.microsoft.com/office/drawing/2014/main" id="{C9C30F9E-694B-C771-2280-B0EB77B9C78B}"/>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12449" r="12449"/>
          <a:stretch>
            <a:fillRect/>
          </a:stretch>
        </p:blipFill>
        <p:spPr/>
      </p:pic>
      <p:sp>
        <p:nvSpPr>
          <p:cNvPr id="6" name="TextBox 5">
            <a:extLst>
              <a:ext uri="{FF2B5EF4-FFF2-40B4-BE49-F238E27FC236}">
                <a16:creationId xmlns:a16="http://schemas.microsoft.com/office/drawing/2014/main" id="{83F4DFB2-7BAD-3D1A-816E-6255F639C406}"/>
              </a:ext>
            </a:extLst>
          </p:cNvPr>
          <p:cNvSpPr txBox="1"/>
          <p:nvPr/>
        </p:nvSpPr>
        <p:spPr>
          <a:xfrm>
            <a:off x="845206" y="5915671"/>
            <a:ext cx="5516509" cy="184666"/>
          </a:xfrm>
          <a:prstGeom prst="rect">
            <a:avLst/>
          </a:prstGeom>
          <a:noFill/>
        </p:spPr>
        <p:txBody>
          <a:bodyPr wrap="square" lIns="0" tIns="0" rIns="0" bIns="0" rtlCol="0">
            <a:spAutoFit/>
          </a:bodyPr>
          <a:lstStyle/>
          <a:p>
            <a:pPr algn="ctr" defTabSz="914377"/>
            <a:r>
              <a:rPr lang="en-US" sz="1200" b="1" spc="800" dirty="0">
                <a:solidFill>
                  <a:prstClr val="white">
                    <a:lumMod val="85000"/>
                  </a:prstClr>
                </a:solidFill>
                <a:latin typeface="Lato" panose="020F0502020204030203" pitchFamily="34" charset="0"/>
              </a:rPr>
              <a:t>AGILE MASTERS INC.</a:t>
            </a:r>
          </a:p>
        </p:txBody>
      </p:sp>
    </p:spTree>
    <p:extLst>
      <p:ext uri="{BB962C8B-B14F-4D97-AF65-F5344CB8AC3E}">
        <p14:creationId xmlns:p14="http://schemas.microsoft.com/office/powerpoint/2010/main" val="1510212832"/>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0" grpId="0"/>
      <p:bldP spid="18" grpId="0" animBg="1"/>
      <p:bldP spid="1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business-hands-joined-together-teamwork.jpg"/>
          <p:cNvPicPr>
            <a:picLocks noGrp="1" noChangeAspect="1"/>
          </p:cNvPicPr>
          <p:nvPr>
            <p:ph type="pic" sz="quarter" idx="10"/>
          </p:nvPr>
        </p:nvPicPr>
        <p:blipFill>
          <a:blip r:embed="rId3" cstate="print"/>
          <a:srcRect l="18361" t="7861" b="7861"/>
          <a:stretch>
            <a:fillRect/>
          </a:stretch>
        </p:blipFill>
        <p:spPr>
          <a:xfrm>
            <a:off x="0" y="0"/>
            <a:ext cx="9953469" cy="6858000"/>
          </a:xfrm>
          <a:scene3d>
            <a:camera prst="orthographicFront">
              <a:rot lat="0" lon="0" rev="0"/>
            </a:camera>
            <a:lightRig rig="threePt" dir="t"/>
          </a:scene3d>
        </p:spPr>
      </p:pic>
      <p:sp>
        <p:nvSpPr>
          <p:cNvPr id="3" name="Freeform 23"/>
          <p:cNvSpPr>
            <a:spLocks/>
          </p:cNvSpPr>
          <p:nvPr/>
        </p:nvSpPr>
        <p:spPr bwMode="auto">
          <a:xfrm>
            <a:off x="7115216" y="0"/>
            <a:ext cx="5076784"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rgbClr val="002060"/>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dirty="0">
              <a:solidFill>
                <a:prstClr val="black"/>
              </a:solidFill>
              <a:latin typeface="Calibri" panose="020F0502020204030204"/>
            </a:endParaRPr>
          </a:p>
        </p:txBody>
      </p:sp>
      <p:sp>
        <p:nvSpPr>
          <p:cNvPr id="4" name="Freeform 25"/>
          <p:cNvSpPr>
            <a:spLocks/>
          </p:cNvSpPr>
          <p:nvPr/>
        </p:nvSpPr>
        <p:spPr bwMode="auto">
          <a:xfrm>
            <a:off x="6701232"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dirty="0">
              <a:solidFill>
                <a:prstClr val="black"/>
              </a:solidFill>
              <a:latin typeface="Calibri" panose="020F0502020204030204"/>
            </a:endParaRPr>
          </a:p>
        </p:txBody>
      </p:sp>
      <p:sp>
        <p:nvSpPr>
          <p:cNvPr id="9" name="Freeform 5"/>
          <p:cNvSpPr>
            <a:spLocks/>
          </p:cNvSpPr>
          <p:nvPr/>
        </p:nvSpPr>
        <p:spPr bwMode="auto">
          <a:xfrm>
            <a:off x="7590321" y="1468991"/>
            <a:ext cx="1081016" cy="240116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rgbClr val="C00000"/>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4" name="TextBox 13"/>
          <p:cNvSpPr txBox="1"/>
          <p:nvPr/>
        </p:nvSpPr>
        <p:spPr>
          <a:xfrm>
            <a:off x="7640975" y="6300034"/>
            <a:ext cx="4480323" cy="174343"/>
          </a:xfrm>
          <a:prstGeom prst="rect">
            <a:avLst/>
          </a:prstGeom>
          <a:noFill/>
        </p:spPr>
        <p:txBody>
          <a:bodyPr wrap="square" lIns="0" tIns="0" rIns="0" bIns="0" rtlCol="0">
            <a:spAutoFit/>
          </a:bodyPr>
          <a:lstStyle/>
          <a:p>
            <a:pPr algn="ctr" defTabSz="914377"/>
            <a:r>
              <a:rPr lang="en-US" sz="1133" b="1" spc="800" dirty="0">
                <a:solidFill>
                  <a:prstClr val="white"/>
                </a:solidFill>
                <a:latin typeface="Lato" panose="020F0502020204030203" pitchFamily="34" charset="0"/>
              </a:rPr>
              <a:t>WWW.AGILEMASTERS.ORG</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1040" y="2570911"/>
            <a:ext cx="2406267" cy="2495388"/>
          </a:xfrm>
          <a:prstGeom prst="rect">
            <a:avLst/>
          </a:prstGeom>
        </p:spPr>
      </p:pic>
      <p:sp>
        <p:nvSpPr>
          <p:cNvPr id="5" name="Rectangle 4"/>
          <p:cNvSpPr/>
          <p:nvPr/>
        </p:nvSpPr>
        <p:spPr>
          <a:xfrm>
            <a:off x="172610" y="1155702"/>
            <a:ext cx="7414815" cy="282927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7" name="TextBox 16">
            <a:extLst>
              <a:ext uri="{FF2B5EF4-FFF2-40B4-BE49-F238E27FC236}">
                <a16:creationId xmlns:a16="http://schemas.microsoft.com/office/drawing/2014/main" id="{043F2407-C3F2-119B-13F0-CC790CB4CA6B}"/>
              </a:ext>
            </a:extLst>
          </p:cNvPr>
          <p:cNvSpPr txBox="1"/>
          <p:nvPr/>
        </p:nvSpPr>
        <p:spPr>
          <a:xfrm>
            <a:off x="2675603" y="1799014"/>
            <a:ext cx="2247205" cy="448841"/>
          </a:xfrm>
          <a:prstGeom prst="rect">
            <a:avLst/>
          </a:prstGeom>
          <a:noFill/>
        </p:spPr>
        <p:txBody>
          <a:bodyPr wrap="square" lIns="0" tIns="0" rIns="0" bIns="0" rtlCol="0">
            <a:spAutoFit/>
          </a:bodyPr>
          <a:lstStyle/>
          <a:p>
            <a:pPr algn="ctr" defTabSz="914377">
              <a:lnSpc>
                <a:spcPts val="3467"/>
              </a:lnSpc>
            </a:pPr>
            <a:r>
              <a:rPr lang="en-US" sz="3467" cap="all" spc="93" dirty="0">
                <a:solidFill>
                  <a:prstClr val="white"/>
                </a:solidFill>
                <a:latin typeface="Lato Black" panose="020F0A02020204030203" pitchFamily="34" charset="0"/>
              </a:rPr>
              <a:t>JOIN </a:t>
            </a:r>
            <a:r>
              <a:rPr lang="en-US" sz="3467" cap="all" spc="93" dirty="0">
                <a:solidFill>
                  <a:prstClr val="white">
                    <a:lumMod val="85000"/>
                  </a:prstClr>
                </a:solidFill>
                <a:latin typeface="Lato Black" panose="020F0A02020204030203" pitchFamily="34" charset="0"/>
              </a:rPr>
              <a:t>us</a:t>
            </a:r>
          </a:p>
        </p:txBody>
      </p:sp>
      <p:cxnSp>
        <p:nvCxnSpPr>
          <p:cNvPr id="18" name="Straight Connector 17">
            <a:extLst>
              <a:ext uri="{FF2B5EF4-FFF2-40B4-BE49-F238E27FC236}">
                <a16:creationId xmlns:a16="http://schemas.microsoft.com/office/drawing/2014/main" id="{4BADB9E0-7360-BB0E-0453-9B52E2D776DC}"/>
              </a:ext>
            </a:extLst>
          </p:cNvPr>
          <p:cNvCxnSpPr/>
          <p:nvPr/>
        </p:nvCxnSpPr>
        <p:spPr>
          <a:xfrm>
            <a:off x="3469908" y="2416988"/>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7A4F58-EC01-8777-B627-35F535170505}"/>
              </a:ext>
            </a:extLst>
          </p:cNvPr>
          <p:cNvSpPr txBox="1"/>
          <p:nvPr/>
        </p:nvSpPr>
        <p:spPr>
          <a:xfrm>
            <a:off x="1113597" y="2671260"/>
            <a:ext cx="5476451" cy="579967"/>
          </a:xfrm>
          <a:prstGeom prst="rect">
            <a:avLst/>
          </a:prstGeom>
          <a:noFill/>
        </p:spPr>
        <p:txBody>
          <a:bodyPr wrap="square" lIns="0" tIns="0" rIns="0" bIns="0" rtlCol="0">
            <a:spAutoFit/>
          </a:bodyPr>
          <a:lstStyle/>
          <a:p>
            <a:pPr algn="ctr" defTabSz="914377">
              <a:lnSpc>
                <a:spcPts val="1467"/>
              </a:lnSpc>
            </a:pPr>
            <a:r>
              <a:rPr lang="en-US" sz="1867" b="1" dirty="0">
                <a:solidFill>
                  <a:prstClr val="white"/>
                </a:solidFill>
                <a:latin typeface="Lato" panose="020F0502020204030203" pitchFamily="34" charset="0"/>
              </a:rPr>
              <a:t>In this Agile Transformation Drive…</a:t>
            </a:r>
          </a:p>
          <a:p>
            <a:pPr algn="ctr" defTabSz="914377">
              <a:lnSpc>
                <a:spcPts val="1467"/>
              </a:lnSpc>
            </a:pPr>
            <a:r>
              <a:rPr lang="en-US" sz="1867" b="1" dirty="0">
                <a:solidFill>
                  <a:prstClr val="white"/>
                </a:solidFill>
                <a:latin typeface="Lato" panose="020F0502020204030203" pitchFamily="34" charset="0"/>
              </a:rPr>
              <a:t>As We Get Every Corporate Workforce </a:t>
            </a:r>
          </a:p>
          <a:p>
            <a:pPr algn="ctr" defTabSz="914377">
              <a:lnSpc>
                <a:spcPts val="1467"/>
              </a:lnSpc>
            </a:pPr>
            <a:r>
              <a:rPr lang="en-US" sz="1867" b="1" dirty="0">
                <a:solidFill>
                  <a:prstClr val="white"/>
                </a:solidFill>
                <a:latin typeface="Lato" panose="020F0502020204030203" pitchFamily="34" charset="0"/>
              </a:rPr>
              <a:t>AGILE SAVVY &amp; Certified!</a:t>
            </a:r>
          </a:p>
        </p:txBody>
      </p:sp>
      <p:grpSp>
        <p:nvGrpSpPr>
          <p:cNvPr id="20" name="Group 19">
            <a:extLst>
              <a:ext uri="{FF2B5EF4-FFF2-40B4-BE49-F238E27FC236}">
                <a16:creationId xmlns:a16="http://schemas.microsoft.com/office/drawing/2014/main" id="{4D13D9E9-683A-D839-C452-8A35D31C4FC7}"/>
              </a:ext>
            </a:extLst>
          </p:cNvPr>
          <p:cNvGrpSpPr/>
          <p:nvPr/>
        </p:nvGrpSpPr>
        <p:grpSpPr>
          <a:xfrm>
            <a:off x="8978364" y="4745219"/>
            <a:ext cx="1669533" cy="489123"/>
            <a:chOff x="5977547" y="3679691"/>
            <a:chExt cx="1252150" cy="366842"/>
          </a:xfrm>
        </p:grpSpPr>
        <p:grpSp>
          <p:nvGrpSpPr>
            <p:cNvPr id="21" name="Group 20">
              <a:extLst>
                <a:ext uri="{FF2B5EF4-FFF2-40B4-BE49-F238E27FC236}">
                  <a16:creationId xmlns:a16="http://schemas.microsoft.com/office/drawing/2014/main" id="{895ECE28-71D1-2451-47E2-0B0581B1395B}"/>
                </a:ext>
              </a:extLst>
            </p:cNvPr>
            <p:cNvGrpSpPr/>
            <p:nvPr/>
          </p:nvGrpSpPr>
          <p:grpSpPr>
            <a:xfrm>
              <a:off x="5977547" y="3679691"/>
              <a:ext cx="366841" cy="366842"/>
              <a:chOff x="3764821" y="3626633"/>
              <a:chExt cx="472957" cy="472958"/>
            </a:xfrm>
          </p:grpSpPr>
          <p:sp>
            <p:nvSpPr>
              <p:cNvPr id="28" name="Oval 27">
                <a:extLst>
                  <a:ext uri="{FF2B5EF4-FFF2-40B4-BE49-F238E27FC236}">
                    <a16:creationId xmlns:a16="http://schemas.microsoft.com/office/drawing/2014/main" id="{E390C067-BD8C-2F46-59C6-F1ABD1D6F6CA}"/>
                  </a:ext>
                </a:extLst>
              </p:cNvPr>
              <p:cNvSpPr/>
              <p:nvPr/>
            </p:nvSpPr>
            <p:spPr>
              <a:xfrm>
                <a:off x="3764821" y="3626633"/>
                <a:ext cx="472957" cy="47295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9" name="Freeform 30">
                <a:extLst>
                  <a:ext uri="{FF2B5EF4-FFF2-40B4-BE49-F238E27FC236}">
                    <a16:creationId xmlns:a16="http://schemas.microsoft.com/office/drawing/2014/main" id="{9F1134B8-9882-1D23-FF06-E632B4558B4C}"/>
                  </a:ext>
                </a:extLst>
              </p:cNvPr>
              <p:cNvSpPr>
                <a:spLocks noEditPoints="1"/>
              </p:cNvSpPr>
              <p:nvPr/>
            </p:nvSpPr>
            <p:spPr bwMode="auto">
              <a:xfrm>
                <a:off x="3874434" y="3760718"/>
                <a:ext cx="253729" cy="184953"/>
              </a:xfrm>
              <a:custGeom>
                <a:avLst/>
                <a:gdLst>
                  <a:gd name="T0" fmla="*/ 321 w 353"/>
                  <a:gd name="T1" fmla="*/ 0 h 256"/>
                  <a:gd name="T2" fmla="*/ 32 w 353"/>
                  <a:gd name="T3" fmla="*/ 0 h 256"/>
                  <a:gd name="T4" fmla="*/ 0 w 353"/>
                  <a:gd name="T5" fmla="*/ 32 h 256"/>
                  <a:gd name="T6" fmla="*/ 0 w 353"/>
                  <a:gd name="T7" fmla="*/ 224 h 256"/>
                  <a:gd name="T8" fmla="*/ 32 w 353"/>
                  <a:gd name="T9" fmla="*/ 256 h 256"/>
                  <a:gd name="T10" fmla="*/ 321 w 353"/>
                  <a:gd name="T11" fmla="*/ 256 h 256"/>
                  <a:gd name="T12" fmla="*/ 353 w 353"/>
                  <a:gd name="T13" fmla="*/ 224 h 256"/>
                  <a:gd name="T14" fmla="*/ 353 w 353"/>
                  <a:gd name="T15" fmla="*/ 32 h 256"/>
                  <a:gd name="T16" fmla="*/ 321 w 353"/>
                  <a:gd name="T17" fmla="*/ 0 h 256"/>
                  <a:gd name="T18" fmla="*/ 32 w 353"/>
                  <a:gd name="T19" fmla="*/ 16 h 256"/>
                  <a:gd name="T20" fmla="*/ 321 w 353"/>
                  <a:gd name="T21" fmla="*/ 16 h 256"/>
                  <a:gd name="T22" fmla="*/ 326 w 353"/>
                  <a:gd name="T23" fmla="*/ 17 h 256"/>
                  <a:gd name="T24" fmla="*/ 187 w 353"/>
                  <a:gd name="T25" fmla="*/ 156 h 256"/>
                  <a:gd name="T26" fmla="*/ 176 w 353"/>
                  <a:gd name="T27" fmla="*/ 160 h 256"/>
                  <a:gd name="T28" fmla="*/ 165 w 353"/>
                  <a:gd name="T29" fmla="*/ 156 h 256"/>
                  <a:gd name="T30" fmla="*/ 26 w 353"/>
                  <a:gd name="T31" fmla="*/ 17 h 256"/>
                  <a:gd name="T32" fmla="*/ 32 w 353"/>
                  <a:gd name="T33" fmla="*/ 16 h 256"/>
                  <a:gd name="T34" fmla="*/ 16 w 353"/>
                  <a:gd name="T35" fmla="*/ 224 h 256"/>
                  <a:gd name="T36" fmla="*/ 16 w 353"/>
                  <a:gd name="T37" fmla="*/ 32 h 256"/>
                  <a:gd name="T38" fmla="*/ 16 w 353"/>
                  <a:gd name="T39" fmla="*/ 29 h 256"/>
                  <a:gd name="T40" fmla="*/ 115 w 353"/>
                  <a:gd name="T41" fmla="*/ 128 h 256"/>
                  <a:gd name="T42" fmla="*/ 16 w 353"/>
                  <a:gd name="T43" fmla="*/ 227 h 256"/>
                  <a:gd name="T44" fmla="*/ 16 w 353"/>
                  <a:gd name="T45" fmla="*/ 224 h 256"/>
                  <a:gd name="T46" fmla="*/ 321 w 353"/>
                  <a:gd name="T47" fmla="*/ 240 h 256"/>
                  <a:gd name="T48" fmla="*/ 32 w 353"/>
                  <a:gd name="T49" fmla="*/ 240 h 256"/>
                  <a:gd name="T50" fmla="*/ 26 w 353"/>
                  <a:gd name="T51" fmla="*/ 239 h 256"/>
                  <a:gd name="T52" fmla="*/ 126 w 353"/>
                  <a:gd name="T53" fmla="*/ 139 h 256"/>
                  <a:gd name="T54" fmla="*/ 154 w 353"/>
                  <a:gd name="T55" fmla="*/ 167 h 256"/>
                  <a:gd name="T56" fmla="*/ 176 w 353"/>
                  <a:gd name="T57" fmla="*/ 176 h 256"/>
                  <a:gd name="T58" fmla="*/ 198 w 353"/>
                  <a:gd name="T59" fmla="*/ 167 h 256"/>
                  <a:gd name="T60" fmla="*/ 226 w 353"/>
                  <a:gd name="T61" fmla="*/ 139 h 256"/>
                  <a:gd name="T62" fmla="*/ 326 w 353"/>
                  <a:gd name="T63" fmla="*/ 239 h 256"/>
                  <a:gd name="T64" fmla="*/ 321 w 353"/>
                  <a:gd name="T65" fmla="*/ 240 h 256"/>
                  <a:gd name="T66" fmla="*/ 337 w 353"/>
                  <a:gd name="T67" fmla="*/ 224 h 256"/>
                  <a:gd name="T68" fmla="*/ 336 w 353"/>
                  <a:gd name="T69" fmla="*/ 227 h 256"/>
                  <a:gd name="T70" fmla="*/ 237 w 353"/>
                  <a:gd name="T71" fmla="*/ 128 h 256"/>
                  <a:gd name="T72" fmla="*/ 336 w 353"/>
                  <a:gd name="T73" fmla="*/ 29 h 256"/>
                  <a:gd name="T74" fmla="*/ 337 w 353"/>
                  <a:gd name="T75" fmla="*/ 32 h 256"/>
                  <a:gd name="T76" fmla="*/ 337 w 353"/>
                  <a:gd name="T7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3" h="256">
                    <a:moveTo>
                      <a:pt x="321" y="0"/>
                    </a:moveTo>
                    <a:cubicBezTo>
                      <a:pt x="32" y="0"/>
                      <a:pt x="32" y="0"/>
                      <a:pt x="32" y="0"/>
                    </a:cubicBezTo>
                    <a:cubicBezTo>
                      <a:pt x="14" y="0"/>
                      <a:pt x="0" y="14"/>
                      <a:pt x="0" y="32"/>
                    </a:cubicBezTo>
                    <a:cubicBezTo>
                      <a:pt x="0" y="224"/>
                      <a:pt x="0" y="224"/>
                      <a:pt x="0" y="224"/>
                    </a:cubicBezTo>
                    <a:cubicBezTo>
                      <a:pt x="0" y="242"/>
                      <a:pt x="14" y="256"/>
                      <a:pt x="32" y="256"/>
                    </a:cubicBezTo>
                    <a:cubicBezTo>
                      <a:pt x="321" y="256"/>
                      <a:pt x="321" y="256"/>
                      <a:pt x="321" y="256"/>
                    </a:cubicBezTo>
                    <a:cubicBezTo>
                      <a:pt x="338" y="256"/>
                      <a:pt x="353" y="242"/>
                      <a:pt x="353" y="224"/>
                    </a:cubicBezTo>
                    <a:cubicBezTo>
                      <a:pt x="353" y="32"/>
                      <a:pt x="353" y="32"/>
                      <a:pt x="353" y="32"/>
                    </a:cubicBezTo>
                    <a:cubicBezTo>
                      <a:pt x="353" y="14"/>
                      <a:pt x="338" y="0"/>
                      <a:pt x="321" y="0"/>
                    </a:cubicBezTo>
                    <a:moveTo>
                      <a:pt x="32" y="16"/>
                    </a:moveTo>
                    <a:cubicBezTo>
                      <a:pt x="321" y="16"/>
                      <a:pt x="321" y="16"/>
                      <a:pt x="321" y="16"/>
                    </a:cubicBezTo>
                    <a:cubicBezTo>
                      <a:pt x="323" y="16"/>
                      <a:pt x="324" y="16"/>
                      <a:pt x="326" y="17"/>
                    </a:cubicBezTo>
                    <a:cubicBezTo>
                      <a:pt x="187" y="156"/>
                      <a:pt x="187" y="156"/>
                      <a:pt x="187" y="156"/>
                    </a:cubicBezTo>
                    <a:cubicBezTo>
                      <a:pt x="184" y="158"/>
                      <a:pt x="180" y="160"/>
                      <a:pt x="176" y="160"/>
                    </a:cubicBezTo>
                    <a:cubicBezTo>
                      <a:pt x="172" y="160"/>
                      <a:pt x="168" y="158"/>
                      <a:pt x="165" y="156"/>
                    </a:cubicBezTo>
                    <a:cubicBezTo>
                      <a:pt x="26" y="17"/>
                      <a:pt x="26" y="17"/>
                      <a:pt x="26" y="17"/>
                    </a:cubicBezTo>
                    <a:cubicBezTo>
                      <a:pt x="28" y="16"/>
                      <a:pt x="30" y="16"/>
                      <a:pt x="32" y="16"/>
                    </a:cubicBezTo>
                    <a:moveTo>
                      <a:pt x="16" y="224"/>
                    </a:moveTo>
                    <a:cubicBezTo>
                      <a:pt x="16" y="32"/>
                      <a:pt x="16" y="32"/>
                      <a:pt x="16" y="32"/>
                    </a:cubicBezTo>
                    <a:cubicBezTo>
                      <a:pt x="16" y="31"/>
                      <a:pt x="16" y="30"/>
                      <a:pt x="16" y="29"/>
                    </a:cubicBezTo>
                    <a:cubicBezTo>
                      <a:pt x="115" y="128"/>
                      <a:pt x="115" y="128"/>
                      <a:pt x="115" y="128"/>
                    </a:cubicBezTo>
                    <a:cubicBezTo>
                      <a:pt x="16" y="227"/>
                      <a:pt x="16" y="227"/>
                      <a:pt x="16" y="227"/>
                    </a:cubicBezTo>
                    <a:cubicBezTo>
                      <a:pt x="16" y="226"/>
                      <a:pt x="16" y="225"/>
                      <a:pt x="16" y="224"/>
                    </a:cubicBezTo>
                    <a:moveTo>
                      <a:pt x="321" y="240"/>
                    </a:moveTo>
                    <a:cubicBezTo>
                      <a:pt x="32" y="240"/>
                      <a:pt x="32" y="240"/>
                      <a:pt x="32" y="240"/>
                    </a:cubicBezTo>
                    <a:cubicBezTo>
                      <a:pt x="30" y="240"/>
                      <a:pt x="28" y="240"/>
                      <a:pt x="26" y="239"/>
                    </a:cubicBezTo>
                    <a:cubicBezTo>
                      <a:pt x="126" y="139"/>
                      <a:pt x="126" y="139"/>
                      <a:pt x="126" y="139"/>
                    </a:cubicBezTo>
                    <a:cubicBezTo>
                      <a:pt x="154" y="167"/>
                      <a:pt x="154" y="167"/>
                      <a:pt x="154" y="167"/>
                    </a:cubicBezTo>
                    <a:cubicBezTo>
                      <a:pt x="160" y="173"/>
                      <a:pt x="168" y="176"/>
                      <a:pt x="176" y="176"/>
                    </a:cubicBezTo>
                    <a:cubicBezTo>
                      <a:pt x="184" y="176"/>
                      <a:pt x="192" y="173"/>
                      <a:pt x="198" y="167"/>
                    </a:cubicBezTo>
                    <a:cubicBezTo>
                      <a:pt x="226" y="139"/>
                      <a:pt x="226" y="139"/>
                      <a:pt x="226" y="139"/>
                    </a:cubicBezTo>
                    <a:cubicBezTo>
                      <a:pt x="326" y="239"/>
                      <a:pt x="326" y="239"/>
                      <a:pt x="326" y="239"/>
                    </a:cubicBezTo>
                    <a:cubicBezTo>
                      <a:pt x="324" y="240"/>
                      <a:pt x="323" y="240"/>
                      <a:pt x="321" y="240"/>
                    </a:cubicBezTo>
                    <a:moveTo>
                      <a:pt x="337" y="224"/>
                    </a:moveTo>
                    <a:cubicBezTo>
                      <a:pt x="337" y="225"/>
                      <a:pt x="337" y="226"/>
                      <a:pt x="336" y="227"/>
                    </a:cubicBezTo>
                    <a:cubicBezTo>
                      <a:pt x="237" y="128"/>
                      <a:pt x="237" y="128"/>
                      <a:pt x="237" y="128"/>
                    </a:cubicBezTo>
                    <a:cubicBezTo>
                      <a:pt x="336" y="29"/>
                      <a:pt x="336" y="29"/>
                      <a:pt x="336" y="29"/>
                    </a:cubicBezTo>
                    <a:cubicBezTo>
                      <a:pt x="337" y="30"/>
                      <a:pt x="337" y="31"/>
                      <a:pt x="337" y="32"/>
                    </a:cubicBezTo>
                    <a:lnTo>
                      <a:pt x="337" y="22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22" name="Group 21">
              <a:extLst>
                <a:ext uri="{FF2B5EF4-FFF2-40B4-BE49-F238E27FC236}">
                  <a16:creationId xmlns:a16="http://schemas.microsoft.com/office/drawing/2014/main" id="{ACD05A15-2035-5B5C-8934-9A792015C74F}"/>
                </a:ext>
              </a:extLst>
            </p:cNvPr>
            <p:cNvGrpSpPr/>
            <p:nvPr/>
          </p:nvGrpSpPr>
          <p:grpSpPr>
            <a:xfrm>
              <a:off x="6862856" y="3679691"/>
              <a:ext cx="366841" cy="366842"/>
              <a:chOff x="4906224" y="3626633"/>
              <a:chExt cx="472957" cy="472958"/>
            </a:xfrm>
          </p:grpSpPr>
          <p:sp>
            <p:nvSpPr>
              <p:cNvPr id="26" name="Oval 25">
                <a:extLst>
                  <a:ext uri="{FF2B5EF4-FFF2-40B4-BE49-F238E27FC236}">
                    <a16:creationId xmlns:a16="http://schemas.microsoft.com/office/drawing/2014/main" id="{2E7AC50C-FB57-EC05-7A5D-66569AEA443A}"/>
                  </a:ext>
                </a:extLst>
              </p:cNvPr>
              <p:cNvSpPr/>
              <p:nvPr/>
            </p:nvSpPr>
            <p:spPr>
              <a:xfrm>
                <a:off x="4906224" y="3626633"/>
                <a:ext cx="472957" cy="47295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7" name="Freeform 35">
                <a:extLst>
                  <a:ext uri="{FF2B5EF4-FFF2-40B4-BE49-F238E27FC236}">
                    <a16:creationId xmlns:a16="http://schemas.microsoft.com/office/drawing/2014/main" id="{D631CF7E-C2E8-9A33-50F9-1C9BA1379BCC}"/>
                  </a:ext>
                </a:extLst>
              </p:cNvPr>
              <p:cNvSpPr>
                <a:spLocks noEditPoints="1"/>
              </p:cNvSpPr>
              <p:nvPr/>
            </p:nvSpPr>
            <p:spPr bwMode="auto">
              <a:xfrm>
                <a:off x="5038305" y="3732955"/>
                <a:ext cx="188540" cy="260316"/>
              </a:xfrm>
              <a:custGeom>
                <a:avLst/>
                <a:gdLst>
                  <a:gd name="T0" fmla="*/ 129 w 257"/>
                  <a:gd name="T1" fmla="*/ 0 h 353"/>
                  <a:gd name="T2" fmla="*/ 0 w 257"/>
                  <a:gd name="T3" fmla="*/ 128 h 353"/>
                  <a:gd name="T4" fmla="*/ 129 w 257"/>
                  <a:gd name="T5" fmla="*/ 353 h 353"/>
                  <a:gd name="T6" fmla="*/ 257 w 257"/>
                  <a:gd name="T7" fmla="*/ 128 h 353"/>
                  <a:gd name="T8" fmla="*/ 129 w 257"/>
                  <a:gd name="T9" fmla="*/ 0 h 353"/>
                  <a:gd name="T10" fmla="*/ 129 w 257"/>
                  <a:gd name="T11" fmla="*/ 329 h 353"/>
                  <a:gd name="T12" fmla="*/ 16 w 257"/>
                  <a:gd name="T13" fmla="*/ 128 h 353"/>
                  <a:gd name="T14" fmla="*/ 129 w 257"/>
                  <a:gd name="T15" fmla="*/ 16 h 353"/>
                  <a:gd name="T16" fmla="*/ 241 w 257"/>
                  <a:gd name="T17" fmla="*/ 128 h 353"/>
                  <a:gd name="T18" fmla="*/ 129 w 257"/>
                  <a:gd name="T19" fmla="*/ 329 h 353"/>
                  <a:gd name="T20" fmla="*/ 129 w 257"/>
                  <a:gd name="T21" fmla="*/ 64 h 353"/>
                  <a:gd name="T22" fmla="*/ 64 w 257"/>
                  <a:gd name="T23" fmla="*/ 128 h 353"/>
                  <a:gd name="T24" fmla="*/ 129 w 257"/>
                  <a:gd name="T25" fmla="*/ 193 h 353"/>
                  <a:gd name="T26" fmla="*/ 193 w 257"/>
                  <a:gd name="T27" fmla="*/ 128 h 353"/>
                  <a:gd name="T28" fmla="*/ 129 w 257"/>
                  <a:gd name="T29" fmla="*/ 64 h 353"/>
                  <a:gd name="T30" fmla="*/ 129 w 257"/>
                  <a:gd name="T31" fmla="*/ 177 h 353"/>
                  <a:gd name="T32" fmla="*/ 80 w 257"/>
                  <a:gd name="T33" fmla="*/ 128 h 353"/>
                  <a:gd name="T34" fmla="*/ 129 w 257"/>
                  <a:gd name="T35" fmla="*/ 80 h 353"/>
                  <a:gd name="T36" fmla="*/ 177 w 257"/>
                  <a:gd name="T37" fmla="*/ 128 h 353"/>
                  <a:gd name="T38" fmla="*/ 129 w 257"/>
                  <a:gd name="T39" fmla="*/ 17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353">
                    <a:moveTo>
                      <a:pt x="129" y="0"/>
                    </a:moveTo>
                    <a:cubicBezTo>
                      <a:pt x="58" y="0"/>
                      <a:pt x="0" y="57"/>
                      <a:pt x="0" y="128"/>
                    </a:cubicBezTo>
                    <a:cubicBezTo>
                      <a:pt x="0" y="233"/>
                      <a:pt x="129" y="353"/>
                      <a:pt x="129" y="353"/>
                    </a:cubicBezTo>
                    <a:cubicBezTo>
                      <a:pt x="129" y="353"/>
                      <a:pt x="257" y="233"/>
                      <a:pt x="257" y="128"/>
                    </a:cubicBezTo>
                    <a:cubicBezTo>
                      <a:pt x="257" y="57"/>
                      <a:pt x="199" y="0"/>
                      <a:pt x="129" y="0"/>
                    </a:cubicBezTo>
                    <a:moveTo>
                      <a:pt x="129" y="329"/>
                    </a:moveTo>
                    <a:cubicBezTo>
                      <a:pt x="129" y="329"/>
                      <a:pt x="16" y="225"/>
                      <a:pt x="16" y="128"/>
                    </a:cubicBezTo>
                    <a:cubicBezTo>
                      <a:pt x="16" y="66"/>
                      <a:pt x="66" y="16"/>
                      <a:pt x="129" y="16"/>
                    </a:cubicBezTo>
                    <a:cubicBezTo>
                      <a:pt x="191" y="16"/>
                      <a:pt x="241" y="66"/>
                      <a:pt x="241" y="128"/>
                    </a:cubicBezTo>
                    <a:cubicBezTo>
                      <a:pt x="241" y="225"/>
                      <a:pt x="129" y="329"/>
                      <a:pt x="129" y="329"/>
                    </a:cubicBezTo>
                    <a:moveTo>
                      <a:pt x="129" y="64"/>
                    </a:moveTo>
                    <a:cubicBezTo>
                      <a:pt x="93" y="64"/>
                      <a:pt x="64" y="93"/>
                      <a:pt x="64" y="128"/>
                    </a:cubicBezTo>
                    <a:cubicBezTo>
                      <a:pt x="64" y="164"/>
                      <a:pt x="93" y="193"/>
                      <a:pt x="129" y="193"/>
                    </a:cubicBezTo>
                    <a:cubicBezTo>
                      <a:pt x="164" y="193"/>
                      <a:pt x="193" y="164"/>
                      <a:pt x="193" y="128"/>
                    </a:cubicBezTo>
                    <a:cubicBezTo>
                      <a:pt x="193" y="93"/>
                      <a:pt x="164" y="64"/>
                      <a:pt x="129" y="64"/>
                    </a:cubicBezTo>
                    <a:moveTo>
                      <a:pt x="129" y="177"/>
                    </a:moveTo>
                    <a:cubicBezTo>
                      <a:pt x="102" y="177"/>
                      <a:pt x="80" y="155"/>
                      <a:pt x="80" y="128"/>
                    </a:cubicBezTo>
                    <a:cubicBezTo>
                      <a:pt x="80" y="102"/>
                      <a:pt x="102" y="80"/>
                      <a:pt x="129" y="80"/>
                    </a:cubicBezTo>
                    <a:cubicBezTo>
                      <a:pt x="155" y="80"/>
                      <a:pt x="177" y="102"/>
                      <a:pt x="177" y="128"/>
                    </a:cubicBezTo>
                    <a:cubicBezTo>
                      <a:pt x="177" y="155"/>
                      <a:pt x="155" y="177"/>
                      <a:pt x="129" y="17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US" dirty="0">
                  <a:solidFill>
                    <a:prstClr val="black"/>
                  </a:solidFill>
                  <a:latin typeface="Calibri" panose="020F0502020204030204"/>
                </a:endParaRPr>
              </a:p>
            </p:txBody>
          </p:sp>
        </p:grpSp>
        <p:grpSp>
          <p:nvGrpSpPr>
            <p:cNvPr id="23" name="Group 22">
              <a:extLst>
                <a:ext uri="{FF2B5EF4-FFF2-40B4-BE49-F238E27FC236}">
                  <a16:creationId xmlns:a16="http://schemas.microsoft.com/office/drawing/2014/main" id="{D82CDEE7-9620-27F6-3093-AA1ADFA8B6B4}"/>
                </a:ext>
              </a:extLst>
            </p:cNvPr>
            <p:cNvGrpSpPr/>
            <p:nvPr/>
          </p:nvGrpSpPr>
          <p:grpSpPr>
            <a:xfrm>
              <a:off x="6420201" y="3679691"/>
              <a:ext cx="366841" cy="366842"/>
              <a:chOff x="4335522" y="3626633"/>
              <a:chExt cx="472957" cy="472958"/>
            </a:xfrm>
          </p:grpSpPr>
          <p:sp>
            <p:nvSpPr>
              <p:cNvPr id="24" name="Oval 23">
                <a:extLst>
                  <a:ext uri="{FF2B5EF4-FFF2-40B4-BE49-F238E27FC236}">
                    <a16:creationId xmlns:a16="http://schemas.microsoft.com/office/drawing/2014/main" id="{23A3CFCF-FEB3-DA59-6D09-734E3A868D3C}"/>
                  </a:ext>
                </a:extLst>
              </p:cNvPr>
              <p:cNvSpPr/>
              <p:nvPr/>
            </p:nvSpPr>
            <p:spPr>
              <a:xfrm>
                <a:off x="4335522" y="3626633"/>
                <a:ext cx="472957" cy="47295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Freeform 24">
                <a:extLst>
                  <a:ext uri="{FF2B5EF4-FFF2-40B4-BE49-F238E27FC236}">
                    <a16:creationId xmlns:a16="http://schemas.microsoft.com/office/drawing/2014/main" id="{A3542BFD-461D-F745-40F3-6C34A492397C}"/>
                  </a:ext>
                </a:extLst>
              </p:cNvPr>
              <p:cNvSpPr>
                <a:spLocks noEditPoints="1"/>
              </p:cNvSpPr>
              <p:nvPr/>
            </p:nvSpPr>
            <p:spPr bwMode="auto">
              <a:xfrm>
                <a:off x="4440131" y="3726569"/>
                <a:ext cx="266702" cy="266702"/>
              </a:xfrm>
              <a:custGeom>
                <a:avLst/>
                <a:gdLst>
                  <a:gd name="T0" fmla="*/ 351 w 353"/>
                  <a:gd name="T1" fmla="*/ 171 h 353"/>
                  <a:gd name="T2" fmla="*/ 289 w 353"/>
                  <a:gd name="T3" fmla="*/ 109 h 353"/>
                  <a:gd name="T4" fmla="*/ 289 w 353"/>
                  <a:gd name="T5" fmla="*/ 24 h 353"/>
                  <a:gd name="T6" fmla="*/ 281 w 353"/>
                  <a:gd name="T7" fmla="*/ 16 h 353"/>
                  <a:gd name="T8" fmla="*/ 233 w 353"/>
                  <a:gd name="T9" fmla="*/ 16 h 353"/>
                  <a:gd name="T10" fmla="*/ 225 w 353"/>
                  <a:gd name="T11" fmla="*/ 24 h 353"/>
                  <a:gd name="T12" fmla="*/ 225 w 353"/>
                  <a:gd name="T13" fmla="*/ 45 h 353"/>
                  <a:gd name="T14" fmla="*/ 182 w 353"/>
                  <a:gd name="T15" fmla="*/ 2 h 353"/>
                  <a:gd name="T16" fmla="*/ 177 w 353"/>
                  <a:gd name="T17" fmla="*/ 0 h 353"/>
                  <a:gd name="T18" fmla="*/ 171 w 353"/>
                  <a:gd name="T19" fmla="*/ 2 h 353"/>
                  <a:gd name="T20" fmla="*/ 2 w 353"/>
                  <a:gd name="T21" fmla="*/ 171 h 353"/>
                  <a:gd name="T22" fmla="*/ 0 w 353"/>
                  <a:gd name="T23" fmla="*/ 176 h 353"/>
                  <a:gd name="T24" fmla="*/ 8 w 353"/>
                  <a:gd name="T25" fmla="*/ 184 h 353"/>
                  <a:gd name="T26" fmla="*/ 14 w 353"/>
                  <a:gd name="T27" fmla="*/ 182 h 353"/>
                  <a:gd name="T28" fmla="*/ 48 w 353"/>
                  <a:gd name="T29" fmla="*/ 148 h 353"/>
                  <a:gd name="T30" fmla="*/ 48 w 353"/>
                  <a:gd name="T31" fmla="*/ 345 h 353"/>
                  <a:gd name="T32" fmla="*/ 56 w 353"/>
                  <a:gd name="T33" fmla="*/ 353 h 353"/>
                  <a:gd name="T34" fmla="*/ 297 w 353"/>
                  <a:gd name="T35" fmla="*/ 353 h 353"/>
                  <a:gd name="T36" fmla="*/ 305 w 353"/>
                  <a:gd name="T37" fmla="*/ 345 h 353"/>
                  <a:gd name="T38" fmla="*/ 305 w 353"/>
                  <a:gd name="T39" fmla="*/ 148 h 353"/>
                  <a:gd name="T40" fmla="*/ 339 w 353"/>
                  <a:gd name="T41" fmla="*/ 182 h 353"/>
                  <a:gd name="T42" fmla="*/ 345 w 353"/>
                  <a:gd name="T43" fmla="*/ 184 h 353"/>
                  <a:gd name="T44" fmla="*/ 353 w 353"/>
                  <a:gd name="T45" fmla="*/ 176 h 353"/>
                  <a:gd name="T46" fmla="*/ 351 w 353"/>
                  <a:gd name="T47" fmla="*/ 171 h 353"/>
                  <a:gd name="T48" fmla="*/ 241 w 353"/>
                  <a:gd name="T49" fmla="*/ 32 h 353"/>
                  <a:gd name="T50" fmla="*/ 273 w 353"/>
                  <a:gd name="T51" fmla="*/ 32 h 353"/>
                  <a:gd name="T52" fmla="*/ 273 w 353"/>
                  <a:gd name="T53" fmla="*/ 93 h 353"/>
                  <a:gd name="T54" fmla="*/ 241 w 353"/>
                  <a:gd name="T55" fmla="*/ 61 h 353"/>
                  <a:gd name="T56" fmla="*/ 241 w 353"/>
                  <a:gd name="T57" fmla="*/ 32 h 353"/>
                  <a:gd name="T58" fmla="*/ 128 w 353"/>
                  <a:gd name="T59" fmla="*/ 337 h 353"/>
                  <a:gd name="T60" fmla="*/ 64 w 353"/>
                  <a:gd name="T61" fmla="*/ 337 h 353"/>
                  <a:gd name="T62" fmla="*/ 64 w 353"/>
                  <a:gd name="T63" fmla="*/ 321 h 353"/>
                  <a:gd name="T64" fmla="*/ 128 w 353"/>
                  <a:gd name="T65" fmla="*/ 321 h 353"/>
                  <a:gd name="T66" fmla="*/ 128 w 353"/>
                  <a:gd name="T67" fmla="*/ 337 h 353"/>
                  <a:gd name="T68" fmla="*/ 209 w 353"/>
                  <a:gd name="T69" fmla="*/ 337 h 353"/>
                  <a:gd name="T70" fmla="*/ 144 w 353"/>
                  <a:gd name="T71" fmla="*/ 337 h 353"/>
                  <a:gd name="T72" fmla="*/ 144 w 353"/>
                  <a:gd name="T73" fmla="*/ 208 h 353"/>
                  <a:gd name="T74" fmla="*/ 209 w 353"/>
                  <a:gd name="T75" fmla="*/ 208 h 353"/>
                  <a:gd name="T76" fmla="*/ 209 w 353"/>
                  <a:gd name="T77" fmla="*/ 337 h 353"/>
                  <a:gd name="T78" fmla="*/ 289 w 353"/>
                  <a:gd name="T79" fmla="*/ 337 h 353"/>
                  <a:gd name="T80" fmla="*/ 225 w 353"/>
                  <a:gd name="T81" fmla="*/ 337 h 353"/>
                  <a:gd name="T82" fmla="*/ 225 w 353"/>
                  <a:gd name="T83" fmla="*/ 321 h 353"/>
                  <a:gd name="T84" fmla="*/ 289 w 353"/>
                  <a:gd name="T85" fmla="*/ 321 h 353"/>
                  <a:gd name="T86" fmla="*/ 289 w 353"/>
                  <a:gd name="T87" fmla="*/ 337 h 353"/>
                  <a:gd name="T88" fmla="*/ 289 w 353"/>
                  <a:gd name="T89" fmla="*/ 305 h 353"/>
                  <a:gd name="T90" fmla="*/ 225 w 353"/>
                  <a:gd name="T91" fmla="*/ 305 h 353"/>
                  <a:gd name="T92" fmla="*/ 225 w 353"/>
                  <a:gd name="T93" fmla="*/ 200 h 353"/>
                  <a:gd name="T94" fmla="*/ 217 w 353"/>
                  <a:gd name="T95" fmla="*/ 192 h 353"/>
                  <a:gd name="T96" fmla="*/ 136 w 353"/>
                  <a:gd name="T97" fmla="*/ 192 h 353"/>
                  <a:gd name="T98" fmla="*/ 128 w 353"/>
                  <a:gd name="T99" fmla="*/ 200 h 353"/>
                  <a:gd name="T100" fmla="*/ 128 w 353"/>
                  <a:gd name="T101" fmla="*/ 305 h 353"/>
                  <a:gd name="T102" fmla="*/ 64 w 353"/>
                  <a:gd name="T103" fmla="*/ 305 h 353"/>
                  <a:gd name="T104" fmla="*/ 64 w 353"/>
                  <a:gd name="T105" fmla="*/ 132 h 353"/>
                  <a:gd name="T106" fmla="*/ 177 w 353"/>
                  <a:gd name="T107" fmla="*/ 19 h 353"/>
                  <a:gd name="T108" fmla="*/ 289 w 353"/>
                  <a:gd name="T109" fmla="*/ 132 h 353"/>
                  <a:gd name="T110" fmla="*/ 289 w 353"/>
                  <a:gd name="T111" fmla="*/ 305 h 353"/>
                  <a:gd name="T112" fmla="*/ 185 w 353"/>
                  <a:gd name="T113" fmla="*/ 289 h 353"/>
                  <a:gd name="T114" fmla="*/ 193 w 353"/>
                  <a:gd name="T115" fmla="*/ 281 h 353"/>
                  <a:gd name="T116" fmla="*/ 185 w 353"/>
                  <a:gd name="T117" fmla="*/ 273 h 353"/>
                  <a:gd name="T118" fmla="*/ 177 w 353"/>
                  <a:gd name="T119" fmla="*/ 281 h 353"/>
                  <a:gd name="T120" fmla="*/ 185 w 353"/>
                  <a:gd name="T121" fmla="*/ 28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53">
                    <a:moveTo>
                      <a:pt x="351" y="171"/>
                    </a:moveTo>
                    <a:cubicBezTo>
                      <a:pt x="289" y="109"/>
                      <a:pt x="289" y="109"/>
                      <a:pt x="289" y="109"/>
                    </a:cubicBezTo>
                    <a:cubicBezTo>
                      <a:pt x="289" y="24"/>
                      <a:pt x="289" y="24"/>
                      <a:pt x="289" y="24"/>
                    </a:cubicBezTo>
                    <a:cubicBezTo>
                      <a:pt x="289" y="19"/>
                      <a:pt x="285" y="16"/>
                      <a:pt x="281" y="16"/>
                    </a:cubicBezTo>
                    <a:cubicBezTo>
                      <a:pt x="233" y="16"/>
                      <a:pt x="233" y="16"/>
                      <a:pt x="233" y="16"/>
                    </a:cubicBezTo>
                    <a:cubicBezTo>
                      <a:pt x="228" y="16"/>
                      <a:pt x="225" y="19"/>
                      <a:pt x="225" y="24"/>
                    </a:cubicBezTo>
                    <a:cubicBezTo>
                      <a:pt x="225" y="45"/>
                      <a:pt x="225" y="45"/>
                      <a:pt x="225" y="45"/>
                    </a:cubicBezTo>
                    <a:cubicBezTo>
                      <a:pt x="182" y="2"/>
                      <a:pt x="182" y="2"/>
                      <a:pt x="182" y="2"/>
                    </a:cubicBezTo>
                    <a:cubicBezTo>
                      <a:pt x="181" y="1"/>
                      <a:pt x="179" y="0"/>
                      <a:pt x="177" y="0"/>
                    </a:cubicBezTo>
                    <a:cubicBezTo>
                      <a:pt x="174" y="0"/>
                      <a:pt x="172" y="1"/>
                      <a:pt x="171" y="2"/>
                    </a:cubicBezTo>
                    <a:cubicBezTo>
                      <a:pt x="2" y="171"/>
                      <a:pt x="2" y="171"/>
                      <a:pt x="2" y="171"/>
                    </a:cubicBezTo>
                    <a:cubicBezTo>
                      <a:pt x="1" y="172"/>
                      <a:pt x="0" y="174"/>
                      <a:pt x="0" y="176"/>
                    </a:cubicBezTo>
                    <a:cubicBezTo>
                      <a:pt x="0" y="181"/>
                      <a:pt x="3" y="184"/>
                      <a:pt x="8" y="184"/>
                    </a:cubicBezTo>
                    <a:cubicBezTo>
                      <a:pt x="10" y="184"/>
                      <a:pt x="12" y="184"/>
                      <a:pt x="14" y="182"/>
                    </a:cubicBezTo>
                    <a:cubicBezTo>
                      <a:pt x="48" y="148"/>
                      <a:pt x="48" y="148"/>
                      <a:pt x="48" y="148"/>
                    </a:cubicBezTo>
                    <a:cubicBezTo>
                      <a:pt x="48" y="345"/>
                      <a:pt x="48" y="345"/>
                      <a:pt x="48" y="345"/>
                    </a:cubicBezTo>
                    <a:cubicBezTo>
                      <a:pt x="48" y="349"/>
                      <a:pt x="52" y="353"/>
                      <a:pt x="56" y="353"/>
                    </a:cubicBezTo>
                    <a:cubicBezTo>
                      <a:pt x="297" y="353"/>
                      <a:pt x="297" y="353"/>
                      <a:pt x="297" y="353"/>
                    </a:cubicBezTo>
                    <a:cubicBezTo>
                      <a:pt x="301" y="353"/>
                      <a:pt x="305" y="349"/>
                      <a:pt x="305" y="345"/>
                    </a:cubicBezTo>
                    <a:cubicBezTo>
                      <a:pt x="305" y="148"/>
                      <a:pt x="305" y="148"/>
                      <a:pt x="305" y="148"/>
                    </a:cubicBezTo>
                    <a:cubicBezTo>
                      <a:pt x="339" y="182"/>
                      <a:pt x="339" y="182"/>
                      <a:pt x="339" y="182"/>
                    </a:cubicBezTo>
                    <a:cubicBezTo>
                      <a:pt x="341" y="184"/>
                      <a:pt x="343" y="184"/>
                      <a:pt x="345" y="184"/>
                    </a:cubicBezTo>
                    <a:cubicBezTo>
                      <a:pt x="350" y="184"/>
                      <a:pt x="353" y="181"/>
                      <a:pt x="353" y="176"/>
                    </a:cubicBezTo>
                    <a:cubicBezTo>
                      <a:pt x="353" y="174"/>
                      <a:pt x="352" y="172"/>
                      <a:pt x="351" y="171"/>
                    </a:cubicBezTo>
                    <a:moveTo>
                      <a:pt x="241" y="32"/>
                    </a:moveTo>
                    <a:cubicBezTo>
                      <a:pt x="273" y="32"/>
                      <a:pt x="273" y="32"/>
                      <a:pt x="273" y="32"/>
                    </a:cubicBezTo>
                    <a:cubicBezTo>
                      <a:pt x="273" y="93"/>
                      <a:pt x="273" y="93"/>
                      <a:pt x="273" y="93"/>
                    </a:cubicBezTo>
                    <a:cubicBezTo>
                      <a:pt x="241" y="61"/>
                      <a:pt x="241" y="61"/>
                      <a:pt x="241" y="61"/>
                    </a:cubicBezTo>
                    <a:lnTo>
                      <a:pt x="241" y="32"/>
                    </a:lnTo>
                    <a:close/>
                    <a:moveTo>
                      <a:pt x="128" y="337"/>
                    </a:moveTo>
                    <a:cubicBezTo>
                      <a:pt x="64" y="337"/>
                      <a:pt x="64" y="337"/>
                      <a:pt x="64" y="337"/>
                    </a:cubicBezTo>
                    <a:cubicBezTo>
                      <a:pt x="64" y="321"/>
                      <a:pt x="64" y="321"/>
                      <a:pt x="64" y="321"/>
                    </a:cubicBezTo>
                    <a:cubicBezTo>
                      <a:pt x="128" y="321"/>
                      <a:pt x="128" y="321"/>
                      <a:pt x="128" y="321"/>
                    </a:cubicBezTo>
                    <a:lnTo>
                      <a:pt x="128" y="337"/>
                    </a:lnTo>
                    <a:close/>
                    <a:moveTo>
                      <a:pt x="209" y="337"/>
                    </a:moveTo>
                    <a:cubicBezTo>
                      <a:pt x="144" y="337"/>
                      <a:pt x="144" y="337"/>
                      <a:pt x="144" y="337"/>
                    </a:cubicBezTo>
                    <a:cubicBezTo>
                      <a:pt x="144" y="208"/>
                      <a:pt x="144" y="208"/>
                      <a:pt x="144" y="208"/>
                    </a:cubicBezTo>
                    <a:cubicBezTo>
                      <a:pt x="209" y="208"/>
                      <a:pt x="209" y="208"/>
                      <a:pt x="209" y="208"/>
                    </a:cubicBezTo>
                    <a:lnTo>
                      <a:pt x="209" y="337"/>
                    </a:lnTo>
                    <a:close/>
                    <a:moveTo>
                      <a:pt x="289" y="337"/>
                    </a:moveTo>
                    <a:cubicBezTo>
                      <a:pt x="225" y="337"/>
                      <a:pt x="225" y="337"/>
                      <a:pt x="225" y="337"/>
                    </a:cubicBezTo>
                    <a:cubicBezTo>
                      <a:pt x="225" y="321"/>
                      <a:pt x="225" y="321"/>
                      <a:pt x="225" y="321"/>
                    </a:cubicBezTo>
                    <a:cubicBezTo>
                      <a:pt x="289" y="321"/>
                      <a:pt x="289" y="321"/>
                      <a:pt x="289" y="321"/>
                    </a:cubicBezTo>
                    <a:lnTo>
                      <a:pt x="289" y="337"/>
                    </a:lnTo>
                    <a:close/>
                    <a:moveTo>
                      <a:pt x="289" y="305"/>
                    </a:moveTo>
                    <a:cubicBezTo>
                      <a:pt x="225" y="305"/>
                      <a:pt x="225" y="305"/>
                      <a:pt x="225" y="305"/>
                    </a:cubicBezTo>
                    <a:cubicBezTo>
                      <a:pt x="225" y="200"/>
                      <a:pt x="225" y="200"/>
                      <a:pt x="225" y="200"/>
                    </a:cubicBezTo>
                    <a:cubicBezTo>
                      <a:pt x="225" y="196"/>
                      <a:pt x="221" y="192"/>
                      <a:pt x="217" y="192"/>
                    </a:cubicBezTo>
                    <a:cubicBezTo>
                      <a:pt x="136" y="192"/>
                      <a:pt x="136" y="192"/>
                      <a:pt x="136" y="192"/>
                    </a:cubicBezTo>
                    <a:cubicBezTo>
                      <a:pt x="132" y="192"/>
                      <a:pt x="128" y="196"/>
                      <a:pt x="128" y="200"/>
                    </a:cubicBezTo>
                    <a:cubicBezTo>
                      <a:pt x="128" y="305"/>
                      <a:pt x="128" y="305"/>
                      <a:pt x="128" y="305"/>
                    </a:cubicBezTo>
                    <a:cubicBezTo>
                      <a:pt x="64" y="305"/>
                      <a:pt x="64" y="305"/>
                      <a:pt x="64" y="305"/>
                    </a:cubicBezTo>
                    <a:cubicBezTo>
                      <a:pt x="64" y="132"/>
                      <a:pt x="64" y="132"/>
                      <a:pt x="64" y="132"/>
                    </a:cubicBezTo>
                    <a:cubicBezTo>
                      <a:pt x="177" y="19"/>
                      <a:pt x="177" y="19"/>
                      <a:pt x="177" y="19"/>
                    </a:cubicBezTo>
                    <a:cubicBezTo>
                      <a:pt x="289" y="132"/>
                      <a:pt x="289" y="132"/>
                      <a:pt x="289" y="132"/>
                    </a:cubicBezTo>
                    <a:lnTo>
                      <a:pt x="289" y="305"/>
                    </a:lnTo>
                    <a:close/>
                    <a:moveTo>
                      <a:pt x="185" y="289"/>
                    </a:moveTo>
                    <a:cubicBezTo>
                      <a:pt x="189" y="289"/>
                      <a:pt x="193" y="285"/>
                      <a:pt x="193" y="281"/>
                    </a:cubicBezTo>
                    <a:cubicBezTo>
                      <a:pt x="193" y="276"/>
                      <a:pt x="189" y="273"/>
                      <a:pt x="185" y="273"/>
                    </a:cubicBezTo>
                    <a:cubicBezTo>
                      <a:pt x="180" y="273"/>
                      <a:pt x="177" y="276"/>
                      <a:pt x="177" y="281"/>
                    </a:cubicBezTo>
                    <a:cubicBezTo>
                      <a:pt x="177" y="285"/>
                      <a:pt x="180" y="289"/>
                      <a:pt x="185" y="289"/>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US" dirty="0">
                  <a:solidFill>
                    <a:prstClr val="black"/>
                  </a:solidFill>
                  <a:latin typeface="Calibri" panose="020F0502020204030204"/>
                </a:endParaRPr>
              </a:p>
            </p:txBody>
          </p:sp>
        </p:grpSp>
      </p:grpSp>
      <p:sp>
        <p:nvSpPr>
          <p:cNvPr id="30" name="TextBox 29">
            <a:extLst>
              <a:ext uri="{FF2B5EF4-FFF2-40B4-BE49-F238E27FC236}">
                <a16:creationId xmlns:a16="http://schemas.microsoft.com/office/drawing/2014/main" id="{900C175D-EDE5-997C-D1D1-4429BD04BBAC}"/>
              </a:ext>
            </a:extLst>
          </p:cNvPr>
          <p:cNvSpPr txBox="1"/>
          <p:nvPr/>
        </p:nvSpPr>
        <p:spPr>
          <a:xfrm>
            <a:off x="7835464" y="5424856"/>
            <a:ext cx="3962349" cy="595163"/>
          </a:xfrm>
          <a:prstGeom prst="rect">
            <a:avLst/>
          </a:prstGeom>
          <a:noFill/>
        </p:spPr>
        <p:txBody>
          <a:bodyPr wrap="square" lIns="0" tIns="0" rIns="0" bIns="0" rtlCol="0">
            <a:spAutoFit/>
          </a:bodyPr>
          <a:lstStyle/>
          <a:p>
            <a:pPr algn="ctr" defTabSz="914377">
              <a:lnSpc>
                <a:spcPts val="1600"/>
              </a:lnSpc>
            </a:pPr>
            <a:r>
              <a:rPr lang="en-US" sz="1133" dirty="0">
                <a:solidFill>
                  <a:prstClr val="white"/>
                </a:solidFill>
                <a:latin typeface="Lato" panose="020F0502020204030203" pitchFamily="34" charset="0"/>
              </a:rPr>
              <a:t>+1 [332] 249-7355 | +234 [916] 326-8690</a:t>
            </a:r>
            <a:br>
              <a:rPr lang="en-US" sz="1133" dirty="0">
                <a:solidFill>
                  <a:prstClr val="white"/>
                </a:solidFill>
                <a:latin typeface="Lato" panose="020F0502020204030203" pitchFamily="34" charset="0"/>
              </a:rPr>
            </a:br>
            <a:r>
              <a:rPr lang="en-US" sz="1133" dirty="0" err="1">
                <a:solidFill>
                  <a:prstClr val="white"/>
                </a:solidFill>
                <a:latin typeface="Lato" panose="020F0502020204030203" pitchFamily="34" charset="0"/>
              </a:rPr>
              <a:t>agilemasters.org@gmail.com</a:t>
            </a:r>
            <a:r>
              <a:rPr lang="en-US" sz="1133" dirty="0">
                <a:solidFill>
                  <a:prstClr val="white"/>
                </a:solidFill>
                <a:latin typeface="Lato" panose="020F0502020204030203" pitchFamily="34" charset="0"/>
              </a:rPr>
              <a:t>  |  www.agilemasters.org</a:t>
            </a:r>
          </a:p>
          <a:p>
            <a:pPr algn="ctr" defTabSz="914377">
              <a:lnSpc>
                <a:spcPts val="1600"/>
              </a:lnSpc>
            </a:pPr>
            <a:r>
              <a:rPr lang="en-US" sz="1133" dirty="0">
                <a:solidFill>
                  <a:prstClr val="white"/>
                </a:solidFill>
                <a:latin typeface="Lato" panose="020F0502020204030203" pitchFamily="34" charset="0"/>
                <a:ea typeface="Lato" panose="020F0502020204030203" pitchFamily="34" charset="0"/>
                <a:cs typeface="Lato" panose="020F0502020204030203" pitchFamily="34" charset="0"/>
              </a:rPr>
              <a:t>Level 85 – One World Trade Center, New York – NY 10007 </a:t>
            </a:r>
          </a:p>
        </p:txBody>
      </p:sp>
    </p:spTree>
    <p:extLst>
      <p:ext uri="{BB962C8B-B14F-4D97-AF65-F5344CB8AC3E}">
        <p14:creationId xmlns:p14="http://schemas.microsoft.com/office/powerpoint/2010/main" val="203897310"/>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750"/>
                            </p:stCondLst>
                            <p:childTnLst>
                              <p:par>
                                <p:cTn id="17" presetID="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2250"/>
                            </p:stCondLst>
                            <p:childTnLst>
                              <p:par>
                                <p:cTn id="22" presetID="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59430" y="6170213"/>
            <a:ext cx="5402196" cy="234744"/>
          </a:xfrm>
          <a:prstGeom prst="rect">
            <a:avLst/>
          </a:prstGeom>
          <a:noFill/>
        </p:spPr>
        <p:txBody>
          <a:bodyPr wrap="square" lIns="0" tIns="0" rIns="0" bIns="0" rtlCol="0">
            <a:spAutoFit/>
          </a:bodyPr>
          <a:lstStyle/>
          <a:p>
            <a:pPr algn="ctr" defTabSz="914377">
              <a:lnSpc>
                <a:spcPts val="2133"/>
              </a:lnSpc>
            </a:pPr>
            <a:r>
              <a:rPr lang="en-US" sz="1200" b="1" spc="400" dirty="0">
                <a:solidFill>
                  <a:prstClr val="white">
                    <a:lumMod val="50000"/>
                  </a:prstClr>
                </a:solidFill>
                <a:latin typeface="Lato" panose="020F0502020204030203" pitchFamily="34" charset="0"/>
                <a:ea typeface="Lato" panose="020F0502020204030203" pitchFamily="34" charset="0"/>
                <a:cs typeface="Lato" panose="020F0502020204030203" pitchFamily="34" charset="0"/>
              </a:rPr>
              <a:t>…adding value to individuals &amp; organizations!</a:t>
            </a:r>
            <a:endParaRPr lang="en-US" sz="1200" b="1" spc="400" dirty="0">
              <a:solidFill>
                <a:srgbClr val="A5A5A5"/>
              </a:solidFill>
              <a:latin typeface="Lato" panose="020F0502020204030203" pitchFamily="34" charset="0"/>
              <a:ea typeface="Lato" panose="020F0502020204030203" pitchFamily="34" charset="0"/>
              <a:cs typeface="Lato" panose="020F0502020204030203" pitchFamily="34" charset="0"/>
            </a:endParaRPr>
          </a:p>
        </p:txBody>
      </p:sp>
      <p:pic>
        <p:nvPicPr>
          <p:cNvPr id="31" name="Picture 30"/>
          <p:cNvPicPr>
            <a:picLocks noChangeAspect="1"/>
          </p:cNvPicPr>
          <p:nvPr/>
        </p:nvPicPr>
        <p:blipFill>
          <a:blip r:embed="rId3"/>
          <a:srcRect/>
          <a:stretch/>
        </p:blipFill>
        <p:spPr>
          <a:xfrm>
            <a:off x="6196264" y="0"/>
            <a:ext cx="5995736" cy="6858000"/>
          </a:xfrm>
          <a:prstGeom prst="rect">
            <a:avLst/>
          </a:prstGeom>
        </p:spPr>
      </p:pic>
      <p:sp>
        <p:nvSpPr>
          <p:cNvPr id="12" name="TextBox 11"/>
          <p:cNvSpPr txBox="1"/>
          <p:nvPr/>
        </p:nvSpPr>
        <p:spPr>
          <a:xfrm>
            <a:off x="1144316" y="1729217"/>
            <a:ext cx="4282829" cy="3298082"/>
          </a:xfrm>
          <a:prstGeom prst="rect">
            <a:avLst/>
          </a:prstGeom>
          <a:noFill/>
        </p:spPr>
        <p:txBody>
          <a:bodyPr wrap="square" lIns="0" tIns="0" rIns="0" bIns="0" rtlCol="0">
            <a:spAutoFit/>
          </a:bodyPr>
          <a:lstStyle/>
          <a:p>
            <a:pPr defTabSz="914377"/>
            <a:br>
              <a:rPr lang="en-US" sz="1500" b="1" dirty="0">
                <a:solidFill>
                  <a:srgbClr val="4472C4"/>
                </a:solidFill>
                <a:latin typeface="Lato" panose="020F0502020204030203" pitchFamily="34" charset="0"/>
                <a:ea typeface="Lato" panose="020F0502020204030203" pitchFamily="34" charset="0"/>
                <a:cs typeface="Lato" panose="020F0502020204030203" pitchFamily="34" charset="0"/>
              </a:rPr>
            </a:br>
            <a:r>
              <a:rPr lang="en-US" sz="1500" b="1" dirty="0">
                <a:solidFill>
                  <a:srgbClr val="630000"/>
                </a:solidFill>
                <a:latin typeface="Lato" panose="020F0502020204030203" pitchFamily="34" charset="0"/>
                <a:ea typeface="Lato" panose="020F0502020204030203" pitchFamily="34" charset="0"/>
                <a:cs typeface="Lato" panose="020F0502020204030203" pitchFamily="34" charset="0"/>
              </a:rPr>
              <a:t>AGILE MASTERS</a:t>
            </a:r>
            <a:r>
              <a:rPr lang="en-US" sz="1500" b="1" dirty="0">
                <a:solidFill>
                  <a:srgbClr val="C00000"/>
                </a:solidFill>
                <a:latin typeface="Lato" panose="020F0502020204030203" pitchFamily="34" charset="0"/>
                <a:ea typeface="Lato" panose="020F0502020204030203" pitchFamily="34" charset="0"/>
                <a:cs typeface="Lato" panose="020F0502020204030203" pitchFamily="34" charset="0"/>
              </a:rPr>
              <a:t> </a:t>
            </a:r>
            <a:r>
              <a:rPr lang="en-US" sz="15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is simply an online &amp; in-person professional training platform that empowers individuals, teams, and organizations with Agile expertise to deliver transformative solutions, support organizational agility, enhance individual productivity, and drive industry growth</a:t>
            </a:r>
            <a:r>
              <a:rPr lang="en-US" sz="1500" b="1"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a:t>
            </a:r>
            <a:r>
              <a:rPr lang="en-US" sz="1500" b="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 </a:t>
            </a:r>
          </a:p>
          <a:p>
            <a:pPr defTabSz="914377"/>
            <a:endParaRPr lang="en-US" sz="1200" dirty="0">
              <a:solidFill>
                <a:srgbClr val="5B9BD5"/>
              </a:solidFill>
              <a:latin typeface="Tahoma" pitchFamily="34" charset="0"/>
              <a:ea typeface="Tahoma" pitchFamily="34" charset="0"/>
              <a:cs typeface="Tahoma" pitchFamily="34" charset="0"/>
            </a:endParaRPr>
          </a:p>
          <a:p>
            <a:pPr defTabSz="914377"/>
            <a:br>
              <a:rPr lang="en-US" sz="1200" dirty="0">
                <a:solidFill>
                  <a:srgbClr val="5B9BD5"/>
                </a:solidFill>
                <a:latin typeface="Tahoma" pitchFamily="34" charset="0"/>
                <a:ea typeface="Tahoma" pitchFamily="34" charset="0"/>
                <a:cs typeface="Tahoma" pitchFamily="34" charset="0"/>
              </a:rPr>
            </a:br>
            <a:r>
              <a:rPr lang="en-US" sz="2133" b="1" dirty="0">
                <a:solidFill>
                  <a:prstClr val="black"/>
                </a:solidFill>
                <a:latin typeface="Calibri" panose="020F0502020204030204"/>
              </a:rPr>
              <a:t>Explore the power of AGILITY </a:t>
            </a:r>
          </a:p>
          <a:p>
            <a:pPr defTabSz="914377"/>
            <a:r>
              <a:rPr lang="en-US" sz="2133" b="1" dirty="0">
                <a:solidFill>
                  <a:prstClr val="black"/>
                </a:solidFill>
                <a:latin typeface="Calibri" panose="020F0502020204030204"/>
              </a:rPr>
              <a:t>and take advantage of the</a:t>
            </a:r>
            <a:br>
              <a:rPr lang="en-US" sz="2133" b="1" dirty="0">
                <a:solidFill>
                  <a:prstClr val="black"/>
                </a:solidFill>
                <a:latin typeface="Calibri" panose="020F0502020204030204"/>
              </a:rPr>
            </a:br>
            <a:r>
              <a:rPr lang="en-US" sz="2133" b="1" dirty="0">
                <a:solidFill>
                  <a:prstClr val="black"/>
                </a:solidFill>
                <a:latin typeface="Calibri" panose="020F0502020204030204"/>
              </a:rPr>
              <a:t>Agile Masters Online Opportunities with diverse professionals!</a:t>
            </a:r>
            <a:endParaRPr lang="en-US" sz="2133" b="1" dirty="0">
              <a:solidFill>
                <a:prstClr val="white">
                  <a:lumMod val="65000"/>
                </a:prstClr>
              </a:solidFill>
              <a:latin typeface="Calibri" panose="020F0502020204030204"/>
            </a:endParaRPr>
          </a:p>
        </p:txBody>
      </p:sp>
      <p:pic>
        <p:nvPicPr>
          <p:cNvPr id="4" name="Picture 3">
            <a:extLst>
              <a:ext uri="{FF2B5EF4-FFF2-40B4-BE49-F238E27FC236}">
                <a16:creationId xmlns:a16="http://schemas.microsoft.com/office/drawing/2014/main" id="{4270F508-294B-F084-5CC6-B34309BE0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378" y="132581"/>
            <a:ext cx="1791017" cy="1857352"/>
          </a:xfrm>
          <a:prstGeom prst="rect">
            <a:avLst/>
          </a:prstGeom>
        </p:spPr>
      </p:pic>
      <p:sp>
        <p:nvSpPr>
          <p:cNvPr id="5" name="TextBox 4">
            <a:extLst>
              <a:ext uri="{FF2B5EF4-FFF2-40B4-BE49-F238E27FC236}">
                <a16:creationId xmlns:a16="http://schemas.microsoft.com/office/drawing/2014/main" id="{DF5FAD7F-9984-2426-47E7-D5C476408378}"/>
              </a:ext>
            </a:extLst>
          </p:cNvPr>
          <p:cNvSpPr txBox="1"/>
          <p:nvPr/>
        </p:nvSpPr>
        <p:spPr>
          <a:xfrm>
            <a:off x="11632179" y="6315861"/>
            <a:ext cx="307751"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2</a:t>
            </a:r>
          </a:p>
        </p:txBody>
      </p:sp>
      <p:sp>
        <p:nvSpPr>
          <p:cNvPr id="2" name="TextBox 1">
            <a:extLst>
              <a:ext uri="{FF2B5EF4-FFF2-40B4-BE49-F238E27FC236}">
                <a16:creationId xmlns:a16="http://schemas.microsoft.com/office/drawing/2014/main" id="{D1D72C6C-A19E-73BC-13EB-DC55BB92752E}"/>
              </a:ext>
            </a:extLst>
          </p:cNvPr>
          <p:cNvSpPr txBox="1"/>
          <p:nvPr/>
        </p:nvSpPr>
        <p:spPr>
          <a:xfrm>
            <a:off x="908304" y="5775778"/>
            <a:ext cx="4480323" cy="174343"/>
          </a:xfrm>
          <a:prstGeom prst="rect">
            <a:avLst/>
          </a:prstGeom>
          <a:noFill/>
        </p:spPr>
        <p:txBody>
          <a:bodyPr wrap="square" lIns="0" tIns="0" rIns="0" bIns="0" rtlCol="0">
            <a:spAutoFit/>
          </a:bodyPr>
          <a:lstStyle/>
          <a:p>
            <a:pPr algn="ctr" defTabSz="914377"/>
            <a:r>
              <a:rPr lang="en-US" sz="1133" b="1" spc="800" dirty="0">
                <a:solidFill>
                  <a:prstClr val="white">
                    <a:lumMod val="50000"/>
                  </a:prstClr>
                </a:solidFill>
                <a:latin typeface="Lato" panose="020F0502020204030203" pitchFamily="34" charset="0"/>
              </a:rPr>
              <a:t>WWW.AGILEMASTERS.ORG</a:t>
            </a:r>
          </a:p>
        </p:txBody>
      </p:sp>
    </p:spTree>
    <p:extLst>
      <p:ext uri="{BB962C8B-B14F-4D97-AF65-F5344CB8AC3E}">
        <p14:creationId xmlns:p14="http://schemas.microsoft.com/office/powerpoint/2010/main" val="242661157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128A8A-5524-574B-0D86-1206E6787045}"/>
              </a:ext>
            </a:extLst>
          </p:cNvPr>
          <p:cNvSpPr txBox="1">
            <a:spLocks/>
          </p:cNvSpPr>
          <p:nvPr/>
        </p:nvSpPr>
        <p:spPr>
          <a:xfrm>
            <a:off x="747169" y="819753"/>
            <a:ext cx="3783336" cy="37817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800" b="1" dirty="0">
                <a:solidFill>
                  <a:srgbClr val="5B9BD5"/>
                </a:solidFill>
                <a:latin typeface="Lato" panose="020F0502020204030203" pitchFamily="34" charset="0"/>
                <a:ea typeface="Lato" panose="020F0502020204030203" pitchFamily="34" charset="0"/>
                <a:cs typeface="Lato" panose="020F0502020204030203" pitchFamily="34" charset="0"/>
              </a:rPr>
              <a:t>MEET</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 </a:t>
            </a:r>
            <a:r>
              <a:rPr lang="en-US" sz="2800" b="1" dirty="0">
                <a:solidFill>
                  <a:prstClr val="white">
                    <a:lumMod val="85000"/>
                  </a:prstClr>
                </a:solidFill>
                <a:latin typeface="Lato" panose="020F0502020204030203" pitchFamily="34" charset="0"/>
                <a:ea typeface="Lato" panose="020F0502020204030203" pitchFamily="34" charset="0"/>
                <a:cs typeface="Lato" panose="020F0502020204030203" pitchFamily="34" charset="0"/>
              </a:rPr>
              <a:t>OUR TEAM</a:t>
            </a:r>
          </a:p>
        </p:txBody>
      </p:sp>
      <p:grpSp>
        <p:nvGrpSpPr>
          <p:cNvPr id="3" name="Group 2">
            <a:extLst>
              <a:ext uri="{FF2B5EF4-FFF2-40B4-BE49-F238E27FC236}">
                <a16:creationId xmlns:a16="http://schemas.microsoft.com/office/drawing/2014/main" id="{729EDBB2-A6DF-3D4E-16BA-F002B70A8E80}"/>
              </a:ext>
            </a:extLst>
          </p:cNvPr>
          <p:cNvGrpSpPr/>
          <p:nvPr/>
        </p:nvGrpSpPr>
        <p:grpSpPr>
          <a:xfrm>
            <a:off x="4752026" y="2326567"/>
            <a:ext cx="1522005" cy="339936"/>
            <a:chOff x="2365839" y="1744926"/>
            <a:chExt cx="1141504" cy="254952"/>
          </a:xfrm>
        </p:grpSpPr>
        <p:sp>
          <p:nvSpPr>
            <p:cNvPr id="4" name="TextBox 3">
              <a:extLst>
                <a:ext uri="{FF2B5EF4-FFF2-40B4-BE49-F238E27FC236}">
                  <a16:creationId xmlns:a16="http://schemas.microsoft.com/office/drawing/2014/main" id="{9818FF17-B489-6794-C6E4-E9DDD275ECA3}"/>
                </a:ext>
              </a:extLst>
            </p:cNvPr>
            <p:cNvSpPr txBox="1"/>
            <p:nvPr/>
          </p:nvSpPr>
          <p:spPr>
            <a:xfrm>
              <a:off x="2365839" y="1744926"/>
              <a:ext cx="1141504" cy="131431"/>
            </a:xfrm>
            <a:prstGeom prst="rect">
              <a:avLst/>
            </a:prstGeom>
            <a:noFill/>
          </p:spPr>
          <p:txBody>
            <a:bodyPr wrap="square" lIns="0" tIns="0" rIns="0" bIns="0" rtlCol="0">
              <a:spAutoFit/>
            </a:bodyPr>
            <a:lstStyle/>
            <a:p>
              <a:pPr algn="r" defTabSz="914377">
                <a:lnSpc>
                  <a:spcPts val="1467"/>
                </a:lnSpc>
                <a:spcAft>
                  <a:spcPts val="1600"/>
                </a:spcAft>
              </a:pPr>
              <a:r>
                <a:rPr lang="en-US" sz="1133" b="1" cap="all" spc="27" dirty="0">
                  <a:solidFill>
                    <a:srgbClr val="A5A5A5"/>
                  </a:solidFill>
                  <a:latin typeface="Lato" panose="020F0502020204030203" pitchFamily="34" charset="0"/>
                </a:rPr>
                <a:t>Festus a. </a:t>
              </a:r>
              <a:r>
                <a:rPr lang="en-US" sz="1133" b="1" cap="all" spc="27" dirty="0" err="1">
                  <a:solidFill>
                    <a:srgbClr val="A5A5A5"/>
                  </a:solidFill>
                  <a:latin typeface="Lato" panose="020F0502020204030203" pitchFamily="34" charset="0"/>
                </a:rPr>
                <a:t>otabor</a:t>
              </a:r>
              <a:endParaRPr lang="en-US" sz="1133" b="1" cap="all" spc="27" dirty="0">
                <a:solidFill>
                  <a:srgbClr val="A5A5A5"/>
                </a:solidFill>
                <a:latin typeface="Lato" panose="020F0502020204030203" pitchFamily="34" charset="0"/>
              </a:endParaRPr>
            </a:p>
          </p:txBody>
        </p:sp>
        <p:sp>
          <p:nvSpPr>
            <p:cNvPr id="5" name="TextBox 4">
              <a:extLst>
                <a:ext uri="{FF2B5EF4-FFF2-40B4-BE49-F238E27FC236}">
                  <a16:creationId xmlns:a16="http://schemas.microsoft.com/office/drawing/2014/main" id="{F1693AE3-7198-E90A-89C6-C98183243497}"/>
                </a:ext>
              </a:extLst>
            </p:cNvPr>
            <p:cNvSpPr txBox="1"/>
            <p:nvPr/>
          </p:nvSpPr>
          <p:spPr>
            <a:xfrm>
              <a:off x="2365839" y="1884462"/>
              <a:ext cx="1141504" cy="115416"/>
            </a:xfrm>
            <a:prstGeom prst="rect">
              <a:avLst/>
            </a:prstGeom>
            <a:noFill/>
          </p:spPr>
          <p:txBody>
            <a:bodyPr wrap="square" lIns="0" tIns="0" rIns="0" bIns="0" rtlCol="0">
              <a:spAutoFit/>
            </a:bodyPr>
            <a:lstStyle/>
            <a:p>
              <a:pPr algn="r" defTabSz="914377">
                <a:lnSpc>
                  <a:spcPts val="1200"/>
                </a:lnSpc>
                <a:spcAft>
                  <a:spcPts val="1600"/>
                </a:spcAft>
              </a:pPr>
              <a:r>
                <a:rPr lang="en-US" sz="1000" dirty="0">
                  <a:solidFill>
                    <a:srgbClr val="4472C4"/>
                  </a:solidFill>
                  <a:latin typeface="Lato" panose="020F0502020204030203" pitchFamily="34" charset="0"/>
                </a:rPr>
                <a:t>Administrator</a:t>
              </a:r>
            </a:p>
          </p:txBody>
        </p:sp>
      </p:grpSp>
      <p:grpSp>
        <p:nvGrpSpPr>
          <p:cNvPr id="6" name="Group 5">
            <a:extLst>
              <a:ext uri="{FF2B5EF4-FFF2-40B4-BE49-F238E27FC236}">
                <a16:creationId xmlns:a16="http://schemas.microsoft.com/office/drawing/2014/main" id="{667F4AD6-6A28-E721-6FD6-AE70D13C1D8C}"/>
              </a:ext>
            </a:extLst>
          </p:cNvPr>
          <p:cNvGrpSpPr/>
          <p:nvPr/>
        </p:nvGrpSpPr>
        <p:grpSpPr>
          <a:xfrm>
            <a:off x="569775" y="3689796"/>
            <a:ext cx="1522005" cy="339936"/>
            <a:chOff x="690089" y="2767345"/>
            <a:chExt cx="1141504" cy="254952"/>
          </a:xfrm>
        </p:grpSpPr>
        <p:sp>
          <p:nvSpPr>
            <p:cNvPr id="7" name="TextBox 6">
              <a:extLst>
                <a:ext uri="{FF2B5EF4-FFF2-40B4-BE49-F238E27FC236}">
                  <a16:creationId xmlns:a16="http://schemas.microsoft.com/office/drawing/2014/main" id="{149A2C34-6209-B623-9337-DF7270C66148}"/>
                </a:ext>
              </a:extLst>
            </p:cNvPr>
            <p:cNvSpPr txBox="1"/>
            <p:nvPr/>
          </p:nvSpPr>
          <p:spPr>
            <a:xfrm>
              <a:off x="690089" y="2767345"/>
              <a:ext cx="1141504" cy="131431"/>
            </a:xfrm>
            <a:prstGeom prst="rect">
              <a:avLst/>
            </a:prstGeom>
            <a:noFill/>
          </p:spPr>
          <p:txBody>
            <a:bodyPr wrap="square" lIns="0" tIns="0" rIns="0" bIns="0" rtlCol="0">
              <a:spAutoFit/>
            </a:bodyPr>
            <a:lstStyle/>
            <a:p>
              <a:pPr algn="r" defTabSz="914377">
                <a:lnSpc>
                  <a:spcPts val="1467"/>
                </a:lnSpc>
                <a:spcAft>
                  <a:spcPts val="1600"/>
                </a:spcAft>
              </a:pPr>
              <a:r>
                <a:rPr lang="en-US" sz="1133" b="1" cap="all" spc="27" dirty="0">
                  <a:solidFill>
                    <a:srgbClr val="A5A5A5"/>
                  </a:solidFill>
                  <a:latin typeface="Lato" panose="020F0502020204030203" pitchFamily="34" charset="0"/>
                </a:rPr>
                <a:t>Beluchi brown</a:t>
              </a:r>
            </a:p>
          </p:txBody>
        </p:sp>
        <p:sp>
          <p:nvSpPr>
            <p:cNvPr id="8" name="TextBox 7">
              <a:extLst>
                <a:ext uri="{FF2B5EF4-FFF2-40B4-BE49-F238E27FC236}">
                  <a16:creationId xmlns:a16="http://schemas.microsoft.com/office/drawing/2014/main" id="{CAC03C34-E908-5D97-9A4C-42CBB5F5A9A7}"/>
                </a:ext>
              </a:extLst>
            </p:cNvPr>
            <p:cNvSpPr txBox="1"/>
            <p:nvPr/>
          </p:nvSpPr>
          <p:spPr>
            <a:xfrm>
              <a:off x="690089" y="2906881"/>
              <a:ext cx="1141504" cy="115416"/>
            </a:xfrm>
            <a:prstGeom prst="rect">
              <a:avLst/>
            </a:prstGeom>
            <a:noFill/>
          </p:spPr>
          <p:txBody>
            <a:bodyPr wrap="square" lIns="0" tIns="0" rIns="0" bIns="0" rtlCol="0">
              <a:spAutoFit/>
            </a:bodyPr>
            <a:lstStyle/>
            <a:p>
              <a:pPr algn="r" defTabSz="914377">
                <a:lnSpc>
                  <a:spcPts val="1200"/>
                </a:lnSpc>
                <a:spcAft>
                  <a:spcPts val="1600"/>
                </a:spcAft>
              </a:pPr>
              <a:r>
                <a:rPr lang="en-US" sz="1000" dirty="0">
                  <a:solidFill>
                    <a:srgbClr val="4472C4"/>
                  </a:solidFill>
                  <a:latin typeface="Lato" panose="020F0502020204030203" pitchFamily="34" charset="0"/>
                </a:rPr>
                <a:t>Organization Agility Coach</a:t>
              </a:r>
            </a:p>
          </p:txBody>
        </p:sp>
      </p:grpSp>
      <p:sp>
        <p:nvSpPr>
          <p:cNvPr id="9" name="Freeform 25">
            <a:extLst>
              <a:ext uri="{FF2B5EF4-FFF2-40B4-BE49-F238E27FC236}">
                <a16:creationId xmlns:a16="http://schemas.microsoft.com/office/drawing/2014/main" id="{248AC4A5-D4BD-499D-0C01-DFB60B2B9410}"/>
              </a:ext>
            </a:extLst>
          </p:cNvPr>
          <p:cNvSpPr>
            <a:spLocks/>
          </p:cNvSpPr>
          <p:nvPr/>
        </p:nvSpPr>
        <p:spPr bwMode="auto">
          <a:xfrm>
            <a:off x="6147716" y="1976875"/>
            <a:ext cx="491691" cy="1198623"/>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 name="Freeform 25">
            <a:extLst>
              <a:ext uri="{FF2B5EF4-FFF2-40B4-BE49-F238E27FC236}">
                <a16:creationId xmlns:a16="http://schemas.microsoft.com/office/drawing/2014/main" id="{5BE7C15C-84F6-8940-931E-C589DE419E6C}"/>
              </a:ext>
            </a:extLst>
          </p:cNvPr>
          <p:cNvSpPr>
            <a:spLocks/>
          </p:cNvSpPr>
          <p:nvPr/>
        </p:nvSpPr>
        <p:spPr bwMode="auto">
          <a:xfrm>
            <a:off x="1968265" y="3359558"/>
            <a:ext cx="491691" cy="1198623"/>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1" name="Freeform 25">
            <a:extLst>
              <a:ext uri="{FF2B5EF4-FFF2-40B4-BE49-F238E27FC236}">
                <a16:creationId xmlns:a16="http://schemas.microsoft.com/office/drawing/2014/main" id="{C8838E2E-70AF-AA83-4A44-EC9C91719018}"/>
              </a:ext>
            </a:extLst>
          </p:cNvPr>
          <p:cNvSpPr>
            <a:spLocks/>
          </p:cNvSpPr>
          <p:nvPr/>
        </p:nvSpPr>
        <p:spPr bwMode="auto">
          <a:xfrm>
            <a:off x="9005609" y="3359558"/>
            <a:ext cx="491691" cy="1198623"/>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2" name="Freeform 25">
            <a:extLst>
              <a:ext uri="{FF2B5EF4-FFF2-40B4-BE49-F238E27FC236}">
                <a16:creationId xmlns:a16="http://schemas.microsoft.com/office/drawing/2014/main" id="{2EE96DAD-82AE-CC44-06C0-F61DEC3E6FC0}"/>
              </a:ext>
            </a:extLst>
          </p:cNvPr>
          <p:cNvSpPr>
            <a:spLocks/>
          </p:cNvSpPr>
          <p:nvPr/>
        </p:nvSpPr>
        <p:spPr bwMode="auto">
          <a:xfrm>
            <a:off x="5009351" y="4870149"/>
            <a:ext cx="491691" cy="1198623"/>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grpSp>
        <p:nvGrpSpPr>
          <p:cNvPr id="13" name="Group 12">
            <a:extLst>
              <a:ext uri="{FF2B5EF4-FFF2-40B4-BE49-F238E27FC236}">
                <a16:creationId xmlns:a16="http://schemas.microsoft.com/office/drawing/2014/main" id="{F37CF69A-5288-0900-5B73-2016884CF872}"/>
              </a:ext>
            </a:extLst>
          </p:cNvPr>
          <p:cNvGrpSpPr/>
          <p:nvPr/>
        </p:nvGrpSpPr>
        <p:grpSpPr>
          <a:xfrm>
            <a:off x="3532554" y="5215020"/>
            <a:ext cx="1614324" cy="339936"/>
            <a:chOff x="1503788" y="3795254"/>
            <a:chExt cx="1210743" cy="254952"/>
          </a:xfrm>
        </p:grpSpPr>
        <p:sp>
          <p:nvSpPr>
            <p:cNvPr id="14" name="TextBox 13">
              <a:extLst>
                <a:ext uri="{FF2B5EF4-FFF2-40B4-BE49-F238E27FC236}">
                  <a16:creationId xmlns:a16="http://schemas.microsoft.com/office/drawing/2014/main" id="{C387434A-6C66-B550-29A4-1CE8FB1B290C}"/>
                </a:ext>
              </a:extLst>
            </p:cNvPr>
            <p:cNvSpPr txBox="1"/>
            <p:nvPr/>
          </p:nvSpPr>
          <p:spPr>
            <a:xfrm>
              <a:off x="1503788" y="3795254"/>
              <a:ext cx="1210743" cy="131431"/>
            </a:xfrm>
            <a:prstGeom prst="rect">
              <a:avLst/>
            </a:prstGeom>
            <a:noFill/>
          </p:spPr>
          <p:txBody>
            <a:bodyPr wrap="square" lIns="0" tIns="0" rIns="0" bIns="0" rtlCol="0">
              <a:spAutoFit/>
            </a:bodyPr>
            <a:lstStyle/>
            <a:p>
              <a:pPr algn="r" defTabSz="914377">
                <a:lnSpc>
                  <a:spcPts val="1467"/>
                </a:lnSpc>
                <a:spcAft>
                  <a:spcPts val="1600"/>
                </a:spcAft>
              </a:pPr>
              <a:r>
                <a:rPr lang="en-US" sz="1133" b="1" cap="all" spc="27" dirty="0">
                  <a:solidFill>
                    <a:srgbClr val="A5A5A5"/>
                  </a:solidFill>
                  <a:latin typeface="Lato" panose="020F0502020204030203" pitchFamily="34" charset="0"/>
                </a:rPr>
                <a:t>Gary </a:t>
              </a:r>
              <a:r>
                <a:rPr lang="en-US" sz="1133" b="1" cap="all" spc="27" dirty="0" err="1">
                  <a:solidFill>
                    <a:srgbClr val="A5A5A5"/>
                  </a:solidFill>
                  <a:latin typeface="Lato" panose="020F0502020204030203" pitchFamily="34" charset="0"/>
                </a:rPr>
                <a:t>montgomery</a:t>
              </a:r>
              <a:endParaRPr lang="en-US" sz="1133" b="1" cap="all" spc="27" dirty="0">
                <a:solidFill>
                  <a:srgbClr val="A5A5A5"/>
                </a:solidFill>
                <a:latin typeface="Lato" panose="020F0502020204030203" pitchFamily="34" charset="0"/>
              </a:endParaRPr>
            </a:p>
          </p:txBody>
        </p:sp>
        <p:sp>
          <p:nvSpPr>
            <p:cNvPr id="15" name="TextBox 14">
              <a:extLst>
                <a:ext uri="{FF2B5EF4-FFF2-40B4-BE49-F238E27FC236}">
                  <a16:creationId xmlns:a16="http://schemas.microsoft.com/office/drawing/2014/main" id="{D12B4314-8953-F949-F4A7-46A88BDD669F}"/>
                </a:ext>
              </a:extLst>
            </p:cNvPr>
            <p:cNvSpPr txBox="1"/>
            <p:nvPr/>
          </p:nvSpPr>
          <p:spPr>
            <a:xfrm>
              <a:off x="1573027" y="3934790"/>
              <a:ext cx="1141504" cy="115416"/>
            </a:xfrm>
            <a:prstGeom prst="rect">
              <a:avLst/>
            </a:prstGeom>
            <a:noFill/>
          </p:spPr>
          <p:txBody>
            <a:bodyPr wrap="square" lIns="0" tIns="0" rIns="0" bIns="0" rtlCol="0">
              <a:spAutoFit/>
            </a:bodyPr>
            <a:lstStyle/>
            <a:p>
              <a:pPr algn="r" defTabSz="914377">
                <a:lnSpc>
                  <a:spcPts val="1200"/>
                </a:lnSpc>
                <a:spcAft>
                  <a:spcPts val="1600"/>
                </a:spcAft>
              </a:pPr>
              <a:r>
                <a:rPr lang="en-US" sz="1000" dirty="0">
                  <a:solidFill>
                    <a:srgbClr val="4472C4"/>
                  </a:solidFill>
                  <a:latin typeface="Lato" panose="020F0502020204030203" pitchFamily="34" charset="0"/>
                </a:rPr>
                <a:t>Team Support Coach</a:t>
              </a:r>
            </a:p>
          </p:txBody>
        </p:sp>
      </p:grpSp>
      <p:pic>
        <p:nvPicPr>
          <p:cNvPr id="16" name="Picture 15">
            <a:extLst>
              <a:ext uri="{FF2B5EF4-FFF2-40B4-BE49-F238E27FC236}">
                <a16:creationId xmlns:a16="http://schemas.microsoft.com/office/drawing/2014/main" id="{7FEDC04B-261B-81A8-EE3F-8F15A883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485" y="953557"/>
            <a:ext cx="1710737" cy="2217115"/>
          </a:xfrm>
          <a:prstGeom prst="rect">
            <a:avLst/>
          </a:prstGeom>
        </p:spPr>
      </p:pic>
      <p:pic>
        <p:nvPicPr>
          <p:cNvPr id="17" name="Picture Placeholder 60">
            <a:extLst>
              <a:ext uri="{FF2B5EF4-FFF2-40B4-BE49-F238E27FC236}">
                <a16:creationId xmlns:a16="http://schemas.microsoft.com/office/drawing/2014/main" id="{78E2BE2B-FD44-BDA7-2561-FCB20464BB8E}"/>
              </a:ext>
            </a:extLst>
          </p:cNvPr>
          <p:cNvPicPr>
            <a:picLocks noChangeAspect="1"/>
          </p:cNvPicPr>
          <p:nvPr/>
        </p:nvPicPr>
        <p:blipFill>
          <a:blip r:embed="rId4">
            <a:extLst>
              <a:ext uri="{28A0092B-C50C-407E-A947-70E740481C1C}">
                <a14:useLocalDpi xmlns:a14="http://schemas.microsoft.com/office/drawing/2010/main" val="0"/>
              </a:ext>
            </a:extLst>
          </a:blip>
          <a:srcRect t="15056" b="15056"/>
          <a:stretch>
            <a:fillRect/>
          </a:stretch>
        </p:blipFill>
        <p:spPr>
          <a:xfrm>
            <a:off x="9124075" y="2696114"/>
            <a:ext cx="2647516" cy="18507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pic>
      <p:pic>
        <p:nvPicPr>
          <p:cNvPr id="18" name="Picture Placeholder 58">
            <a:extLst>
              <a:ext uri="{FF2B5EF4-FFF2-40B4-BE49-F238E27FC236}">
                <a16:creationId xmlns:a16="http://schemas.microsoft.com/office/drawing/2014/main" id="{E11F35A1-FDB3-8DD4-EDDA-95770B7BC4C6}"/>
              </a:ext>
            </a:extLst>
          </p:cNvPr>
          <p:cNvPicPr>
            <a:picLocks noChangeAspect="1"/>
          </p:cNvPicPr>
          <p:nvPr/>
        </p:nvPicPr>
        <p:blipFill>
          <a:blip r:embed="rId5">
            <a:extLst>
              <a:ext uri="{28A0092B-C50C-407E-A947-70E740481C1C}">
                <a14:useLocalDpi xmlns:a14="http://schemas.microsoft.com/office/drawing/2010/main" val="0"/>
              </a:ext>
            </a:extLst>
          </a:blip>
          <a:srcRect t="15602" b="15602"/>
          <a:stretch>
            <a:fillRect/>
          </a:stretch>
        </p:blipFill>
        <p:spPr>
          <a:xfrm>
            <a:off x="2128778" y="2700702"/>
            <a:ext cx="2647516" cy="185079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pic>
      <p:pic>
        <p:nvPicPr>
          <p:cNvPr id="19" name="Picture Placeholder 66">
            <a:extLst>
              <a:ext uri="{FF2B5EF4-FFF2-40B4-BE49-F238E27FC236}">
                <a16:creationId xmlns:a16="http://schemas.microsoft.com/office/drawing/2014/main" id="{47E6A4AC-0E4E-6DB2-C0AC-0AC1771B614B}"/>
              </a:ext>
            </a:extLst>
          </p:cNvPr>
          <p:cNvPicPr>
            <a:picLocks noChangeAspect="1"/>
          </p:cNvPicPr>
          <p:nvPr/>
        </p:nvPicPr>
        <p:blipFill>
          <a:blip r:embed="rId6">
            <a:extLst>
              <a:ext uri="{28A0092B-C50C-407E-A947-70E740481C1C}">
                <a14:useLocalDpi xmlns:a14="http://schemas.microsoft.com/office/drawing/2010/main" val="0"/>
              </a:ext>
            </a:extLst>
          </a:blip>
          <a:srcRect t="14967" b="14967"/>
          <a:stretch>
            <a:fillRect/>
          </a:stretch>
        </p:blipFill>
        <p:spPr>
          <a:xfrm>
            <a:off x="5155849" y="4225109"/>
            <a:ext cx="2623507" cy="183401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21 h 10021"/>
              <a:gd name="connsiteX1" fmla="*/ 2522 w 10000"/>
              <a:gd name="connsiteY1" fmla="*/ 0 h 10021"/>
              <a:gd name="connsiteX2" fmla="*/ 10000 w 10000"/>
              <a:gd name="connsiteY2" fmla="*/ 21 h 10021"/>
              <a:gd name="connsiteX3" fmla="*/ 8000 w 10000"/>
              <a:gd name="connsiteY3" fmla="*/ 10021 h 10021"/>
              <a:gd name="connsiteX4" fmla="*/ 0 w 10000"/>
              <a:gd name="connsiteY4" fmla="*/ 10021 h 10021"/>
              <a:gd name="connsiteX0" fmla="*/ 0 w 10000"/>
              <a:gd name="connsiteY0" fmla="*/ 10021 h 10021"/>
              <a:gd name="connsiteX1" fmla="*/ 2522 w 10000"/>
              <a:gd name="connsiteY1" fmla="*/ 0 h 10021"/>
              <a:gd name="connsiteX2" fmla="*/ 10000 w 10000"/>
              <a:gd name="connsiteY2" fmla="*/ 21 h 10021"/>
              <a:gd name="connsiteX3" fmla="*/ 7492 w 10000"/>
              <a:gd name="connsiteY3" fmla="*/ 9989 h 10021"/>
              <a:gd name="connsiteX4" fmla="*/ 0 w 10000"/>
              <a:gd name="connsiteY4" fmla="*/ 10021 h 10021"/>
              <a:gd name="connsiteX0" fmla="*/ 0 w 10000"/>
              <a:gd name="connsiteY0" fmla="*/ 10000 h 10000"/>
              <a:gd name="connsiteX1" fmla="*/ 2522 w 10000"/>
              <a:gd name="connsiteY1" fmla="*/ 0 h 10000"/>
              <a:gd name="connsiteX2" fmla="*/ 10000 w 10000"/>
              <a:gd name="connsiteY2" fmla="*/ 0 h 10000"/>
              <a:gd name="connsiteX3" fmla="*/ 7492 w 10000"/>
              <a:gd name="connsiteY3" fmla="*/ 9968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522" y="0"/>
                </a:lnTo>
                <a:lnTo>
                  <a:pt x="10000" y="0"/>
                </a:lnTo>
                <a:lnTo>
                  <a:pt x="7492" y="9968"/>
                </a:lnTo>
                <a:lnTo>
                  <a:pt x="0" y="10000"/>
                </a:lnTo>
                <a:close/>
              </a:path>
            </a:pathLst>
          </a:custGeom>
        </p:spPr>
      </p:pic>
      <p:grpSp>
        <p:nvGrpSpPr>
          <p:cNvPr id="20" name="Group 19">
            <a:extLst>
              <a:ext uri="{FF2B5EF4-FFF2-40B4-BE49-F238E27FC236}">
                <a16:creationId xmlns:a16="http://schemas.microsoft.com/office/drawing/2014/main" id="{B24F67BD-4F6B-E560-B241-DCCDAB7A983C}"/>
              </a:ext>
            </a:extLst>
          </p:cNvPr>
          <p:cNvGrpSpPr/>
          <p:nvPr/>
        </p:nvGrpSpPr>
        <p:grpSpPr>
          <a:xfrm>
            <a:off x="7472187" y="3594814"/>
            <a:ext cx="1681675" cy="339936"/>
            <a:chOff x="2246087" y="1744926"/>
            <a:chExt cx="1261256" cy="254952"/>
          </a:xfrm>
        </p:grpSpPr>
        <p:sp>
          <p:nvSpPr>
            <p:cNvPr id="21" name="TextBox 20">
              <a:extLst>
                <a:ext uri="{FF2B5EF4-FFF2-40B4-BE49-F238E27FC236}">
                  <a16:creationId xmlns:a16="http://schemas.microsoft.com/office/drawing/2014/main" id="{50FBF7E8-3319-B96D-86F1-17EEA30405D0}"/>
                </a:ext>
              </a:extLst>
            </p:cNvPr>
            <p:cNvSpPr txBox="1"/>
            <p:nvPr/>
          </p:nvSpPr>
          <p:spPr>
            <a:xfrm>
              <a:off x="2365839" y="1744926"/>
              <a:ext cx="1141504" cy="131431"/>
            </a:xfrm>
            <a:prstGeom prst="rect">
              <a:avLst/>
            </a:prstGeom>
            <a:noFill/>
          </p:spPr>
          <p:txBody>
            <a:bodyPr wrap="square" lIns="0" tIns="0" rIns="0" bIns="0" rtlCol="0">
              <a:spAutoFit/>
            </a:bodyPr>
            <a:lstStyle/>
            <a:p>
              <a:pPr algn="r" defTabSz="914377">
                <a:lnSpc>
                  <a:spcPts val="1467"/>
                </a:lnSpc>
                <a:spcAft>
                  <a:spcPts val="1600"/>
                </a:spcAft>
              </a:pPr>
              <a:r>
                <a:rPr lang="en-US" sz="1133" b="1" cap="all" spc="27" dirty="0" err="1">
                  <a:solidFill>
                    <a:srgbClr val="A5A5A5"/>
                  </a:solidFill>
                  <a:latin typeface="Lato" panose="020F0502020204030203" pitchFamily="34" charset="0"/>
                </a:rPr>
                <a:t>JerEmiah</a:t>
              </a:r>
              <a:r>
                <a:rPr lang="en-US" sz="1133" b="1" cap="all" spc="27" dirty="0">
                  <a:solidFill>
                    <a:srgbClr val="A5A5A5"/>
                  </a:solidFill>
                  <a:latin typeface="Lato" panose="020F0502020204030203" pitchFamily="34" charset="0"/>
                </a:rPr>
                <a:t> </a:t>
              </a:r>
              <a:r>
                <a:rPr lang="en-US" sz="1133" b="1" cap="all" spc="27" dirty="0" err="1">
                  <a:solidFill>
                    <a:srgbClr val="A5A5A5"/>
                  </a:solidFill>
                  <a:latin typeface="Lato" panose="020F0502020204030203" pitchFamily="34" charset="0"/>
                </a:rPr>
                <a:t>agboiyi</a:t>
              </a:r>
              <a:endParaRPr lang="en-US" sz="1133" b="1" cap="all" spc="27" dirty="0">
                <a:solidFill>
                  <a:srgbClr val="A5A5A5"/>
                </a:solidFill>
                <a:latin typeface="Lato" panose="020F0502020204030203" pitchFamily="34" charset="0"/>
              </a:endParaRPr>
            </a:p>
          </p:txBody>
        </p:sp>
        <p:sp>
          <p:nvSpPr>
            <p:cNvPr id="22" name="TextBox 21">
              <a:extLst>
                <a:ext uri="{FF2B5EF4-FFF2-40B4-BE49-F238E27FC236}">
                  <a16:creationId xmlns:a16="http://schemas.microsoft.com/office/drawing/2014/main" id="{711E4598-05E7-2A80-507A-A4E9B589BA46}"/>
                </a:ext>
              </a:extLst>
            </p:cNvPr>
            <p:cNvSpPr txBox="1"/>
            <p:nvPr/>
          </p:nvSpPr>
          <p:spPr>
            <a:xfrm>
              <a:off x="2246087" y="1884462"/>
              <a:ext cx="1261256" cy="115416"/>
            </a:xfrm>
            <a:prstGeom prst="rect">
              <a:avLst/>
            </a:prstGeom>
            <a:noFill/>
          </p:spPr>
          <p:txBody>
            <a:bodyPr wrap="square" lIns="0" tIns="0" rIns="0" bIns="0" rtlCol="0">
              <a:spAutoFit/>
            </a:bodyPr>
            <a:lstStyle/>
            <a:p>
              <a:pPr algn="r" defTabSz="914377">
                <a:lnSpc>
                  <a:spcPts val="1200"/>
                </a:lnSpc>
                <a:spcAft>
                  <a:spcPts val="1600"/>
                </a:spcAft>
              </a:pPr>
              <a:r>
                <a:rPr lang="en-US" sz="1000" dirty="0">
                  <a:solidFill>
                    <a:srgbClr val="4472C4"/>
                  </a:solidFill>
                  <a:latin typeface="Lato" panose="020F0502020204030203" pitchFamily="34" charset="0"/>
                </a:rPr>
                <a:t>Agile Transformation Coach</a:t>
              </a:r>
            </a:p>
          </p:txBody>
        </p:sp>
      </p:grpSp>
      <p:cxnSp>
        <p:nvCxnSpPr>
          <p:cNvPr id="23" name="Straight Connector 22">
            <a:extLst>
              <a:ext uri="{FF2B5EF4-FFF2-40B4-BE49-F238E27FC236}">
                <a16:creationId xmlns:a16="http://schemas.microsoft.com/office/drawing/2014/main" id="{186A3E2C-53C3-0344-FBAA-FD670BB8DC2A}"/>
              </a:ext>
            </a:extLst>
          </p:cNvPr>
          <p:cNvCxnSpPr/>
          <p:nvPr/>
        </p:nvCxnSpPr>
        <p:spPr>
          <a:xfrm>
            <a:off x="886519" y="1421221"/>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AC3C5FF-16A8-6D0E-9AA5-52DE0F8E50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6100" y="4616943"/>
            <a:ext cx="1522005" cy="1578376"/>
          </a:xfrm>
          <a:prstGeom prst="rect">
            <a:avLst/>
          </a:prstGeom>
        </p:spPr>
      </p:pic>
      <p:grpSp>
        <p:nvGrpSpPr>
          <p:cNvPr id="25" name="Group 24">
            <a:extLst>
              <a:ext uri="{FF2B5EF4-FFF2-40B4-BE49-F238E27FC236}">
                <a16:creationId xmlns:a16="http://schemas.microsoft.com/office/drawing/2014/main" id="{24A5E46C-4E5E-93C4-AA66-5EE32269F7D5}"/>
              </a:ext>
            </a:extLst>
          </p:cNvPr>
          <p:cNvGrpSpPr/>
          <p:nvPr/>
        </p:nvGrpSpPr>
        <p:grpSpPr>
          <a:xfrm>
            <a:off x="7902856" y="5745101"/>
            <a:ext cx="3606763" cy="339936"/>
            <a:chOff x="2246087" y="1744926"/>
            <a:chExt cx="1261256" cy="254952"/>
          </a:xfrm>
        </p:grpSpPr>
        <p:sp>
          <p:nvSpPr>
            <p:cNvPr id="26" name="TextBox 25">
              <a:extLst>
                <a:ext uri="{FF2B5EF4-FFF2-40B4-BE49-F238E27FC236}">
                  <a16:creationId xmlns:a16="http://schemas.microsoft.com/office/drawing/2014/main" id="{064E25DF-FAC2-64CA-0187-B5EBEDE8D94B}"/>
                </a:ext>
              </a:extLst>
            </p:cNvPr>
            <p:cNvSpPr txBox="1"/>
            <p:nvPr/>
          </p:nvSpPr>
          <p:spPr>
            <a:xfrm>
              <a:off x="2365839" y="1744926"/>
              <a:ext cx="1141504" cy="131431"/>
            </a:xfrm>
            <a:prstGeom prst="rect">
              <a:avLst/>
            </a:prstGeom>
            <a:noFill/>
          </p:spPr>
          <p:txBody>
            <a:bodyPr wrap="square" lIns="0" tIns="0" rIns="0" bIns="0" rtlCol="0">
              <a:spAutoFit/>
            </a:bodyPr>
            <a:lstStyle/>
            <a:p>
              <a:pPr algn="r" defTabSz="914377">
                <a:lnSpc>
                  <a:spcPts val="1467"/>
                </a:lnSpc>
                <a:spcAft>
                  <a:spcPts val="1600"/>
                </a:spcAft>
              </a:pPr>
              <a:r>
                <a:rPr lang="en-US" sz="1133" b="1" cap="all" spc="27" dirty="0">
                  <a:solidFill>
                    <a:prstClr val="white">
                      <a:lumMod val="75000"/>
                    </a:prstClr>
                  </a:solidFill>
                  <a:latin typeface="Lato" panose="020F0502020204030203" pitchFamily="34" charset="0"/>
                </a:rPr>
                <a:t>Visit:</a:t>
              </a:r>
            </a:p>
          </p:txBody>
        </p:sp>
        <p:sp>
          <p:nvSpPr>
            <p:cNvPr id="27" name="TextBox 26">
              <a:extLst>
                <a:ext uri="{FF2B5EF4-FFF2-40B4-BE49-F238E27FC236}">
                  <a16:creationId xmlns:a16="http://schemas.microsoft.com/office/drawing/2014/main" id="{BC579B21-24D0-10AD-49AC-AC7E0AF126E2}"/>
                </a:ext>
              </a:extLst>
            </p:cNvPr>
            <p:cNvSpPr txBox="1"/>
            <p:nvPr/>
          </p:nvSpPr>
          <p:spPr>
            <a:xfrm>
              <a:off x="2246087" y="1884462"/>
              <a:ext cx="1261256" cy="115416"/>
            </a:xfrm>
            <a:prstGeom prst="rect">
              <a:avLst/>
            </a:prstGeom>
            <a:noFill/>
          </p:spPr>
          <p:txBody>
            <a:bodyPr wrap="square" lIns="0" tIns="0" rIns="0" bIns="0" rtlCol="0">
              <a:spAutoFit/>
            </a:bodyPr>
            <a:lstStyle/>
            <a:p>
              <a:pPr algn="r" defTabSz="914377">
                <a:lnSpc>
                  <a:spcPts val="1200"/>
                </a:lnSpc>
                <a:spcAft>
                  <a:spcPts val="1600"/>
                </a:spcAft>
              </a:pPr>
              <a:r>
                <a:rPr lang="en-US" sz="1000" dirty="0">
                  <a:solidFill>
                    <a:srgbClr val="5B9BD5">
                      <a:lumMod val="60000"/>
                      <a:lumOff val="40000"/>
                    </a:srgbClr>
                  </a:solidFill>
                  <a:latin typeface="Lato" panose="020F0502020204030203" pitchFamily="34" charset="0"/>
                  <a:hlinkClick r:id="rId8">
                    <a:extLst>
                      <a:ext uri="{A12FA001-AC4F-418D-AE19-62706E023703}">
                        <ahyp:hlinkClr xmlns:ahyp="http://schemas.microsoft.com/office/drawing/2018/hyperlinkcolor" val="tx"/>
                      </a:ext>
                    </a:extLst>
                  </a:hlinkClick>
                </a:rPr>
                <a:t>www.agilemasters.org/instructors</a:t>
              </a:r>
              <a:r>
                <a:rPr lang="en-US" sz="1000" dirty="0">
                  <a:solidFill>
                    <a:srgbClr val="5B9BD5">
                      <a:lumMod val="60000"/>
                      <a:lumOff val="40000"/>
                    </a:srgbClr>
                  </a:solidFill>
                  <a:latin typeface="Lato" panose="020F0502020204030203" pitchFamily="34" charset="0"/>
                </a:rPr>
                <a:t> for more details.</a:t>
              </a:r>
            </a:p>
          </p:txBody>
        </p:sp>
      </p:grpSp>
      <p:sp>
        <p:nvSpPr>
          <p:cNvPr id="28" name="TextBox 27">
            <a:extLst>
              <a:ext uri="{FF2B5EF4-FFF2-40B4-BE49-F238E27FC236}">
                <a16:creationId xmlns:a16="http://schemas.microsoft.com/office/drawing/2014/main" id="{D397F96A-3B60-1551-46A3-2FB5B435BF18}"/>
              </a:ext>
            </a:extLst>
          </p:cNvPr>
          <p:cNvSpPr txBox="1"/>
          <p:nvPr/>
        </p:nvSpPr>
        <p:spPr>
          <a:xfrm>
            <a:off x="11652366" y="6315861"/>
            <a:ext cx="268701"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3</a:t>
            </a:r>
          </a:p>
        </p:txBody>
      </p:sp>
    </p:spTree>
    <p:extLst>
      <p:ext uri="{BB962C8B-B14F-4D97-AF65-F5344CB8AC3E}">
        <p14:creationId xmlns:p14="http://schemas.microsoft.com/office/powerpoint/2010/main" val="587319321"/>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6" presetClass="entr" presetSubtype="21"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4C7EA76-DA3E-AFB5-6A84-FEE9D7D70110}"/>
              </a:ext>
            </a:extLst>
          </p:cNvPr>
          <p:cNvSpPr txBox="1">
            <a:spLocks/>
          </p:cNvSpPr>
          <p:nvPr/>
        </p:nvSpPr>
        <p:spPr>
          <a:xfrm>
            <a:off x="770387" y="741833"/>
            <a:ext cx="5818228" cy="37817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800" b="1" dirty="0">
                <a:solidFill>
                  <a:srgbClr val="5B9BD5"/>
                </a:solidFill>
                <a:latin typeface="Lato" panose="020F0502020204030203" pitchFamily="34" charset="0"/>
                <a:ea typeface="Lato" panose="020F0502020204030203" pitchFamily="34" charset="0"/>
                <a:cs typeface="Lato" panose="020F0502020204030203" pitchFamily="34" charset="0"/>
              </a:rPr>
              <a:t>ACCREDITATION</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 </a:t>
            </a:r>
            <a:r>
              <a:rPr lang="en-US" sz="2800" b="1" dirty="0">
                <a:solidFill>
                  <a:prstClr val="white">
                    <a:lumMod val="85000"/>
                  </a:prstClr>
                </a:solidFill>
                <a:latin typeface="Lato" panose="020F0502020204030203" pitchFamily="34" charset="0"/>
                <a:ea typeface="Lato" panose="020F0502020204030203" pitchFamily="34" charset="0"/>
                <a:cs typeface="Lato" panose="020F0502020204030203" pitchFamily="34" charset="0"/>
              </a:rPr>
              <a:t>PARTNERS</a:t>
            </a:r>
          </a:p>
        </p:txBody>
      </p:sp>
      <p:sp>
        <p:nvSpPr>
          <p:cNvPr id="11" name="TextBox 10">
            <a:extLst>
              <a:ext uri="{FF2B5EF4-FFF2-40B4-BE49-F238E27FC236}">
                <a16:creationId xmlns:a16="http://schemas.microsoft.com/office/drawing/2014/main" id="{20EBDEAC-9854-6F3E-7908-1F9311EA3B23}"/>
              </a:ext>
            </a:extLst>
          </p:cNvPr>
          <p:cNvSpPr txBox="1"/>
          <p:nvPr/>
        </p:nvSpPr>
        <p:spPr>
          <a:xfrm>
            <a:off x="457200" y="6300034"/>
            <a:ext cx="4480323" cy="174343"/>
          </a:xfrm>
          <a:prstGeom prst="rect">
            <a:avLst/>
          </a:prstGeom>
          <a:noFill/>
        </p:spPr>
        <p:txBody>
          <a:bodyPr wrap="square" lIns="0" tIns="0" rIns="0" bIns="0" rtlCol="0">
            <a:spAutoFit/>
          </a:bodyPr>
          <a:lstStyle/>
          <a:p>
            <a:pPr algn="ctr" defTabSz="914377"/>
            <a:r>
              <a:rPr lang="en-US" sz="1133" b="1" spc="800" dirty="0">
                <a:solidFill>
                  <a:prstClr val="white">
                    <a:lumMod val="50000"/>
                  </a:prstClr>
                </a:solidFill>
                <a:latin typeface="Lato" panose="020F0502020204030203" pitchFamily="34" charset="0"/>
              </a:rPr>
              <a:t>WWW.AGILEMASTERS.ORG</a:t>
            </a:r>
          </a:p>
        </p:txBody>
      </p:sp>
      <p:sp>
        <p:nvSpPr>
          <p:cNvPr id="12" name="TextBox 11">
            <a:extLst>
              <a:ext uri="{FF2B5EF4-FFF2-40B4-BE49-F238E27FC236}">
                <a16:creationId xmlns:a16="http://schemas.microsoft.com/office/drawing/2014/main" id="{D6A1CEA0-DC40-AE82-0AA1-4A5BD7A45884}"/>
              </a:ext>
            </a:extLst>
          </p:cNvPr>
          <p:cNvSpPr txBox="1"/>
          <p:nvPr/>
        </p:nvSpPr>
        <p:spPr>
          <a:xfrm>
            <a:off x="719006" y="1703209"/>
            <a:ext cx="4908063" cy="502573"/>
          </a:xfrm>
          <a:prstGeom prst="rect">
            <a:avLst/>
          </a:prstGeom>
          <a:noFill/>
        </p:spPr>
        <p:txBody>
          <a:bodyPr wrap="square">
            <a:spAutoFit/>
          </a:bodyPr>
          <a:lstStyle/>
          <a:p>
            <a:pPr defTabSz="914377"/>
            <a:r>
              <a:rPr lang="en-US" sz="1300"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AGILE MASTERS</a:t>
            </a:r>
            <a:r>
              <a:rPr lang="en-US" sz="1300" b="1" dirty="0">
                <a:solidFill>
                  <a:prstClr val="black"/>
                </a:solidFill>
                <a:latin typeface="Lato" panose="020F0502020204030203" pitchFamily="34" charset="0"/>
                <a:ea typeface="Lato" panose="020F0502020204030203" pitchFamily="34" charset="0"/>
                <a:cs typeface="Lato" panose="020F0502020204030203" pitchFamily="34" charset="0"/>
              </a:rPr>
              <a:t> </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currently Partners with two major Agile</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Globally Accredited Licensing institutes i.e.,</a:t>
            </a:r>
          </a:p>
        </p:txBody>
      </p:sp>
      <p:graphicFrame>
        <p:nvGraphicFramePr>
          <p:cNvPr id="13" name="Chart 12">
            <a:extLst>
              <a:ext uri="{FF2B5EF4-FFF2-40B4-BE49-F238E27FC236}">
                <a16:creationId xmlns:a16="http://schemas.microsoft.com/office/drawing/2014/main" id="{1D62895F-77DB-D290-B6C7-94E94516343D}"/>
              </a:ext>
            </a:extLst>
          </p:cNvPr>
          <p:cNvGraphicFramePr/>
          <p:nvPr>
            <p:extLst>
              <p:ext uri="{D42A27DB-BD31-4B8C-83A1-F6EECF244321}">
                <p14:modId xmlns:p14="http://schemas.microsoft.com/office/powerpoint/2010/main" val="3553276400"/>
              </p:ext>
            </p:extLst>
          </p:nvPr>
        </p:nvGraphicFramePr>
        <p:xfrm>
          <a:off x="5903752" y="0"/>
          <a:ext cx="6298882" cy="681759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66ED2764-1730-B561-3C26-BD14F608C2B8}"/>
              </a:ext>
            </a:extLst>
          </p:cNvPr>
          <p:cNvSpPr txBox="1"/>
          <p:nvPr/>
        </p:nvSpPr>
        <p:spPr>
          <a:xfrm>
            <a:off x="724221" y="5035539"/>
            <a:ext cx="4701985" cy="492443"/>
          </a:xfrm>
          <a:prstGeom prst="rect">
            <a:avLst/>
          </a:prstGeom>
          <a:noFill/>
        </p:spPr>
        <p:txBody>
          <a:bodyPr wrap="square">
            <a:spAutoFit/>
          </a:bodyPr>
          <a:lstStyle/>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1300"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AGILE MASTERS </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remains </a:t>
            </a:r>
            <a:r>
              <a:rPr lang="en-US" sz="1300" i="1" dirty="0">
                <a:solidFill>
                  <a:prstClr val="black"/>
                </a:solidFill>
                <a:latin typeface="Lato" panose="020F0502020204030203" pitchFamily="34" charset="0"/>
                <a:ea typeface="Lato" panose="020F0502020204030203" pitchFamily="34" charset="0"/>
                <a:cs typeface="Lato" panose="020F0502020204030203" pitchFamily="34" charset="0"/>
              </a:rPr>
              <a:t>ONLY</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Partner with Robust System </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that practically manages its student’ continuous learning - ]</a:t>
            </a:r>
          </a:p>
        </p:txBody>
      </p:sp>
      <p:sp>
        <p:nvSpPr>
          <p:cNvPr id="15" name="TextBox 14">
            <a:extLst>
              <a:ext uri="{FF2B5EF4-FFF2-40B4-BE49-F238E27FC236}">
                <a16:creationId xmlns:a16="http://schemas.microsoft.com/office/drawing/2014/main" id="{20FFADDF-1914-3A2D-4C53-669971ED1573}"/>
              </a:ext>
            </a:extLst>
          </p:cNvPr>
          <p:cNvSpPr txBox="1"/>
          <p:nvPr/>
        </p:nvSpPr>
        <p:spPr>
          <a:xfrm>
            <a:off x="724218" y="3596659"/>
            <a:ext cx="4908063" cy="1323054"/>
          </a:xfrm>
          <a:prstGeom prst="rect">
            <a:avLst/>
          </a:prstGeom>
          <a:noFill/>
        </p:spPr>
        <p:txBody>
          <a:bodyPr wrap="square">
            <a:spAutoFit/>
          </a:bodyPr>
          <a:lstStyle/>
          <a:p>
            <a:pPr defTabSz="914377"/>
            <a:r>
              <a:rPr lang="en-US" sz="1300" b="1" dirty="0">
                <a:solidFill>
                  <a:prstClr val="black"/>
                </a:solidFill>
                <a:latin typeface="Lato" panose="020F0502020204030203" pitchFamily="34" charset="0"/>
                <a:ea typeface="Lato" panose="020F0502020204030203" pitchFamily="34" charset="0"/>
                <a:cs typeface="Lato" panose="020F0502020204030203" pitchFamily="34" charset="0"/>
              </a:rPr>
              <a:t># </a:t>
            </a:r>
            <a:r>
              <a:rPr lang="en-US" sz="1300"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SCALED AGILE INC. - SAFe® </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[Scaled Agile Framework]:</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The world’s most Trusted System for Business Agility.</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Adopted by more than 20,000 Enterprises Globally.</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Over 1,000,000 Practitioners Trained.</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Supported by more than 500 World-class Transformation</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&amp; Platform Corporations in 110+ countries.</a:t>
            </a:r>
          </a:p>
        </p:txBody>
      </p:sp>
      <p:sp>
        <p:nvSpPr>
          <p:cNvPr id="16" name="TextBox 15">
            <a:extLst>
              <a:ext uri="{FF2B5EF4-FFF2-40B4-BE49-F238E27FC236}">
                <a16:creationId xmlns:a16="http://schemas.microsoft.com/office/drawing/2014/main" id="{BA92502C-D8C1-403F-3374-AC819151E7A5}"/>
              </a:ext>
            </a:extLst>
          </p:cNvPr>
          <p:cNvSpPr txBox="1"/>
          <p:nvPr/>
        </p:nvSpPr>
        <p:spPr>
          <a:xfrm>
            <a:off x="719006" y="2336582"/>
            <a:ext cx="4908063" cy="1117935"/>
          </a:xfrm>
          <a:prstGeom prst="rect">
            <a:avLst/>
          </a:prstGeom>
          <a:noFill/>
        </p:spPr>
        <p:txBody>
          <a:bodyPr wrap="square">
            <a:spAutoFit/>
          </a:bodyPr>
          <a:lstStyle/>
          <a:p>
            <a:pPr defTabSz="914377"/>
            <a:r>
              <a:rPr lang="en-US" sz="1300" b="1"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1300" b="1" dirty="0">
                <a:solidFill>
                  <a:srgbClr val="4A1215"/>
                </a:solidFill>
                <a:latin typeface="Lato" panose="020F0502020204030203" pitchFamily="34" charset="0"/>
                <a:ea typeface="Lato" panose="020F0502020204030203" pitchFamily="34" charset="0"/>
                <a:cs typeface="Lato" panose="020F0502020204030203" pitchFamily="34" charset="0"/>
              </a:rPr>
              <a:t> </a:t>
            </a:r>
            <a:r>
              <a:rPr lang="en-US" sz="1300" b="1" dirty="0" err="1">
                <a:solidFill>
                  <a:prstClr val="white">
                    <a:lumMod val="75000"/>
                  </a:prstClr>
                </a:solidFill>
                <a:latin typeface="Lato" panose="020F0502020204030203" pitchFamily="34" charset="0"/>
                <a:ea typeface="Lato" panose="020F0502020204030203" pitchFamily="34" charset="0"/>
                <a:cs typeface="Lato" panose="020F0502020204030203" pitchFamily="34" charset="0"/>
              </a:rPr>
              <a:t>SCRUMstudy</a:t>
            </a:r>
            <a:r>
              <a:rPr lang="en-US" sz="1300"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™-VMEdu® </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which has:</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- 2100+ Partners with Employees from 3500+ Companies.</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Certified Over 1,000,000 Professionals in 150+ Countries.</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- 7,500+ </a:t>
            </a:r>
            <a:r>
              <a:rPr lang="en-US" sz="1300" dirty="0" err="1">
                <a:solidFill>
                  <a:prstClr val="white">
                    <a:lumMod val="75000"/>
                  </a:prstClr>
                </a:solidFill>
                <a:latin typeface="Lato" panose="020F0502020204030203" pitchFamily="34" charset="0"/>
                <a:ea typeface="Lato" panose="020F0502020204030203" pitchFamily="34" charset="0"/>
                <a:cs typeface="Lato" panose="020F0502020204030203" pitchFamily="34" charset="0"/>
              </a:rPr>
              <a:t>SCRUMstudy</a:t>
            </a:r>
            <a:r>
              <a:rPr lang="en-US" sz="1300"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™-VMEdu® </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Certified Students Monthly</a:t>
            </a:r>
          </a:p>
          <a:p>
            <a:pPr defTabSz="914377"/>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1300" i="1" dirty="0">
                <a:solidFill>
                  <a:prstClr val="black"/>
                </a:solidFill>
                <a:latin typeface="Lato" panose="020F0502020204030203" pitchFamily="34" charset="0"/>
                <a:ea typeface="Lato" panose="020F0502020204030203" pitchFamily="34" charset="0"/>
                <a:cs typeface="Lato" panose="020F0502020204030203" pitchFamily="34" charset="0"/>
              </a:rPr>
              <a:t>More than any other Certification Body - as seen on the graph</a:t>
            </a:r>
            <a:r>
              <a:rPr lang="en-US" sz="1300" dirty="0">
                <a:solidFill>
                  <a:prstClr val="black"/>
                </a:solidFill>
                <a:latin typeface="Lato" panose="020F0502020204030203" pitchFamily="34" charset="0"/>
                <a:ea typeface="Lato" panose="020F0502020204030203" pitchFamily="34" charset="0"/>
                <a:cs typeface="Lato" panose="020F0502020204030203" pitchFamily="34" charset="0"/>
              </a:rPr>
              <a:t>]</a:t>
            </a:r>
          </a:p>
        </p:txBody>
      </p:sp>
      <p:sp>
        <p:nvSpPr>
          <p:cNvPr id="17" name="Freeform 25">
            <a:extLst>
              <a:ext uri="{FF2B5EF4-FFF2-40B4-BE49-F238E27FC236}">
                <a16:creationId xmlns:a16="http://schemas.microsoft.com/office/drawing/2014/main" id="{34CB6B5B-BC02-6315-0B3C-F8A5D2E5A0F4}"/>
              </a:ext>
            </a:extLst>
          </p:cNvPr>
          <p:cNvSpPr>
            <a:spLocks/>
          </p:cNvSpPr>
          <p:nvPr/>
        </p:nvSpPr>
        <p:spPr bwMode="auto">
          <a:xfrm>
            <a:off x="4757702" y="1189017"/>
            <a:ext cx="2334191" cy="5668983"/>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8" name="Freeform 5">
            <a:extLst>
              <a:ext uri="{FF2B5EF4-FFF2-40B4-BE49-F238E27FC236}">
                <a16:creationId xmlns:a16="http://schemas.microsoft.com/office/drawing/2014/main" id="{F5BE13DF-3EB8-7F72-6DF3-75D5C734779A}"/>
              </a:ext>
            </a:extLst>
          </p:cNvPr>
          <p:cNvSpPr>
            <a:spLocks/>
          </p:cNvSpPr>
          <p:nvPr/>
        </p:nvSpPr>
        <p:spPr bwMode="auto">
          <a:xfrm>
            <a:off x="5713297" y="1909982"/>
            <a:ext cx="896935" cy="1984855"/>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cxnSp>
        <p:nvCxnSpPr>
          <p:cNvPr id="19" name="Straight Connector 18">
            <a:extLst>
              <a:ext uri="{FF2B5EF4-FFF2-40B4-BE49-F238E27FC236}">
                <a16:creationId xmlns:a16="http://schemas.microsoft.com/office/drawing/2014/main" id="{5710AADF-4589-111D-AD2C-CF546652B6FF}"/>
              </a:ext>
            </a:extLst>
          </p:cNvPr>
          <p:cNvCxnSpPr/>
          <p:nvPr/>
        </p:nvCxnSpPr>
        <p:spPr>
          <a:xfrm>
            <a:off x="875017" y="1352213"/>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B4E044D-BBA8-102C-1E3F-2A56FCDC0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653" y="67131"/>
            <a:ext cx="1682243" cy="1744548"/>
          </a:xfrm>
          <a:prstGeom prst="rect">
            <a:avLst/>
          </a:prstGeom>
        </p:spPr>
      </p:pic>
      <p:sp>
        <p:nvSpPr>
          <p:cNvPr id="3" name="TextBox 2">
            <a:extLst>
              <a:ext uri="{FF2B5EF4-FFF2-40B4-BE49-F238E27FC236}">
                <a16:creationId xmlns:a16="http://schemas.microsoft.com/office/drawing/2014/main" id="{B4A052C1-7017-38D5-DAB3-F270EB1CE838}"/>
              </a:ext>
            </a:extLst>
          </p:cNvPr>
          <p:cNvSpPr txBox="1"/>
          <p:nvPr/>
        </p:nvSpPr>
        <p:spPr>
          <a:xfrm>
            <a:off x="11622210" y="6315862"/>
            <a:ext cx="539636"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4</a:t>
            </a:r>
          </a:p>
        </p:txBody>
      </p:sp>
    </p:spTree>
    <p:extLst>
      <p:ext uri="{BB962C8B-B14F-4D97-AF65-F5344CB8AC3E}">
        <p14:creationId xmlns:p14="http://schemas.microsoft.com/office/powerpoint/2010/main" val="572309563"/>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6" grpId="0"/>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0"/>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470" y="0"/>
            <a:ext cx="6880749" cy="6858000"/>
          </a:xfrm>
        </p:spPr>
      </p:pic>
      <p:sp>
        <p:nvSpPr>
          <p:cNvPr id="3" name="Freeform 2"/>
          <p:cNvSpPr>
            <a:spLocks/>
          </p:cNvSpPr>
          <p:nvPr/>
        </p:nvSpPr>
        <p:spPr bwMode="auto">
          <a:xfrm>
            <a:off x="3934048" y="0"/>
            <a:ext cx="8257954" cy="6858000"/>
          </a:xfrm>
          <a:custGeom>
            <a:avLst/>
            <a:gdLst>
              <a:gd name="connsiteX0" fmla="*/ 1854132 w 5724473"/>
              <a:gd name="connsiteY0" fmla="*/ 0 h 5143500"/>
              <a:gd name="connsiteX1" fmla="*/ 2908939 w 5724473"/>
              <a:gd name="connsiteY1" fmla="*/ 0 h 5143500"/>
              <a:gd name="connsiteX2" fmla="*/ 4669666 w 5724473"/>
              <a:gd name="connsiteY2" fmla="*/ 0 h 5143500"/>
              <a:gd name="connsiteX3" fmla="*/ 5724473 w 5724473"/>
              <a:gd name="connsiteY3" fmla="*/ 0 h 5143500"/>
              <a:gd name="connsiteX4" fmla="*/ 5724473 w 5724473"/>
              <a:gd name="connsiteY4" fmla="*/ 5143500 h 5143500"/>
              <a:gd name="connsiteX5" fmla="*/ 4669666 w 5724473"/>
              <a:gd name="connsiteY5" fmla="*/ 5143500 h 5143500"/>
              <a:gd name="connsiteX6" fmla="*/ 1054807 w 5724473"/>
              <a:gd name="connsiteY6" fmla="*/ 5143500 h 5143500"/>
              <a:gd name="connsiteX7" fmla="*/ 0 w 5724473"/>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4473" h="5143500">
                <a:moveTo>
                  <a:pt x="1854132" y="0"/>
                </a:moveTo>
                <a:lnTo>
                  <a:pt x="2908939" y="0"/>
                </a:lnTo>
                <a:lnTo>
                  <a:pt x="4669666" y="0"/>
                </a:lnTo>
                <a:lnTo>
                  <a:pt x="5724473" y="0"/>
                </a:lnTo>
                <a:lnTo>
                  <a:pt x="5724473" y="5143500"/>
                </a:lnTo>
                <a:lnTo>
                  <a:pt x="4669666" y="5143500"/>
                </a:lnTo>
                <a:lnTo>
                  <a:pt x="1054807" y="5143500"/>
                </a:lnTo>
                <a:lnTo>
                  <a:pt x="0" y="5143500"/>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noAutofit/>
          </a:bodyPr>
          <a:lstStyle/>
          <a:p>
            <a:pPr defTabSz="914377"/>
            <a:endParaRPr lang="en-US" dirty="0">
              <a:solidFill>
                <a:prstClr val="black"/>
              </a:solidFill>
              <a:latin typeface="Calibri" panose="020F0502020204030204"/>
            </a:endParaRPr>
          </a:p>
        </p:txBody>
      </p:sp>
      <p:sp>
        <p:nvSpPr>
          <p:cNvPr id="4" name="Freeform 25"/>
          <p:cNvSpPr>
            <a:spLocks/>
          </p:cNvSpPr>
          <p:nvPr/>
        </p:nvSpPr>
        <p:spPr bwMode="auto">
          <a:xfrm>
            <a:off x="3825493"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 name="Freeform 5"/>
          <p:cNvSpPr>
            <a:spLocks/>
          </p:cNvSpPr>
          <p:nvPr/>
        </p:nvSpPr>
        <p:spPr bwMode="auto">
          <a:xfrm>
            <a:off x="4791934" y="1493677"/>
            <a:ext cx="1081016" cy="240116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8" name="TextBox 7"/>
          <p:cNvSpPr txBox="1"/>
          <p:nvPr/>
        </p:nvSpPr>
        <p:spPr>
          <a:xfrm>
            <a:off x="6729778" y="19183"/>
            <a:ext cx="3962349" cy="1361783"/>
          </a:xfrm>
          <a:prstGeom prst="rect">
            <a:avLst/>
          </a:prstGeom>
          <a:noFill/>
        </p:spPr>
        <p:txBody>
          <a:bodyPr wrap="square" lIns="0" tIns="0" rIns="0" bIns="0" rtlCol="0">
            <a:spAutoFit/>
          </a:bodyPr>
          <a:lstStyle/>
          <a:p>
            <a:pPr algn="ctr" defTabSz="914377">
              <a:lnSpc>
                <a:spcPts val="3467"/>
              </a:lnSpc>
            </a:pPr>
            <a:endParaRPr lang="en-US" sz="4667" cap="all" spc="93" dirty="0">
              <a:solidFill>
                <a:prstClr val="white"/>
              </a:solidFill>
              <a:latin typeface="Lato Black" panose="020F0A02020204030203" pitchFamily="34" charset="0"/>
            </a:endParaRPr>
          </a:p>
          <a:p>
            <a:pPr algn="ctr" defTabSz="914377">
              <a:lnSpc>
                <a:spcPts val="3467"/>
              </a:lnSpc>
            </a:pPr>
            <a:r>
              <a:rPr lang="en-US" sz="4667" cap="all" spc="93" dirty="0">
                <a:solidFill>
                  <a:prstClr val="white"/>
                </a:solidFill>
                <a:latin typeface="Lato Black" panose="020F0A02020204030203" pitchFamily="34" charset="0"/>
              </a:rPr>
              <a:t>AGILE </a:t>
            </a:r>
            <a:r>
              <a:rPr lang="en-US" sz="4667" cap="all" spc="93" dirty="0">
                <a:solidFill>
                  <a:prstClr val="white">
                    <a:lumMod val="85000"/>
                  </a:prstClr>
                </a:solidFill>
                <a:latin typeface="Lato Black" panose="020F0A02020204030203" pitchFamily="34" charset="0"/>
              </a:rPr>
              <a:t>MASTERS</a:t>
            </a:r>
          </a:p>
        </p:txBody>
      </p:sp>
      <p:cxnSp>
        <p:nvCxnSpPr>
          <p:cNvPr id="9" name="Straight Connector 8"/>
          <p:cNvCxnSpPr/>
          <p:nvPr/>
        </p:nvCxnSpPr>
        <p:spPr>
          <a:xfrm>
            <a:off x="8345191" y="1459766"/>
            <a:ext cx="7315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8673" y="1662991"/>
            <a:ext cx="4480323" cy="204351"/>
          </a:xfrm>
          <a:prstGeom prst="rect">
            <a:avLst/>
          </a:prstGeom>
          <a:noFill/>
        </p:spPr>
        <p:txBody>
          <a:bodyPr wrap="square" lIns="0" tIns="0" rIns="0" bIns="0" rtlCol="0">
            <a:spAutoFit/>
          </a:bodyPr>
          <a:lstStyle/>
          <a:p>
            <a:pPr algn="ctr" defTabSz="914377">
              <a:lnSpc>
                <a:spcPts val="1467"/>
              </a:lnSpc>
              <a:spcAft>
                <a:spcPts val="1600"/>
              </a:spcAft>
            </a:pPr>
            <a:r>
              <a:rPr lang="en-US" sz="2200" b="1" dirty="0">
                <a:solidFill>
                  <a:prstClr val="white"/>
                </a:solidFill>
                <a:latin typeface="Lato" panose="020F0502020204030203" pitchFamily="34" charset="0"/>
              </a:rPr>
              <a:t>REQUEST SUMMARY</a:t>
            </a:r>
          </a:p>
        </p:txBody>
      </p:sp>
      <p:sp>
        <p:nvSpPr>
          <p:cNvPr id="25" name="TextBox 24"/>
          <p:cNvSpPr txBox="1"/>
          <p:nvPr/>
        </p:nvSpPr>
        <p:spPr>
          <a:xfrm>
            <a:off x="29719" y="1850686"/>
            <a:ext cx="4480323" cy="174343"/>
          </a:xfrm>
          <a:prstGeom prst="rect">
            <a:avLst/>
          </a:prstGeom>
          <a:noFill/>
        </p:spPr>
        <p:txBody>
          <a:bodyPr wrap="square" lIns="0" tIns="0" rIns="0" bIns="0" rtlCol="0">
            <a:spAutoFit/>
          </a:bodyPr>
          <a:lstStyle/>
          <a:p>
            <a:pPr algn="ctr" defTabSz="914377"/>
            <a:r>
              <a:rPr lang="en-US" sz="1133" b="1" spc="800" dirty="0">
                <a:solidFill>
                  <a:prstClr val="white"/>
                </a:solidFill>
                <a:latin typeface="Lato" panose="020F0502020204030203" pitchFamily="34" charset="0"/>
              </a:rPr>
              <a:t>WWW.AGILEMASTERS.ORG</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573" y="-623813"/>
            <a:ext cx="3014412" cy="3126057"/>
          </a:xfrm>
          <a:prstGeom prst="rect">
            <a:avLst/>
          </a:prstGeom>
        </p:spPr>
      </p:pic>
      <p:sp>
        <p:nvSpPr>
          <p:cNvPr id="2" name="TextBox 1">
            <a:extLst>
              <a:ext uri="{FF2B5EF4-FFF2-40B4-BE49-F238E27FC236}">
                <a16:creationId xmlns:a16="http://schemas.microsoft.com/office/drawing/2014/main" id="{E4A77BDE-6281-9EA0-EE33-C73B6E829B58}"/>
              </a:ext>
            </a:extLst>
          </p:cNvPr>
          <p:cNvSpPr txBox="1"/>
          <p:nvPr/>
        </p:nvSpPr>
        <p:spPr>
          <a:xfrm>
            <a:off x="7318340" y="2019147"/>
            <a:ext cx="2826076" cy="1538883"/>
          </a:xfrm>
          <a:prstGeom prst="rect">
            <a:avLst/>
          </a:prstGeom>
          <a:noFill/>
        </p:spPr>
        <p:txBody>
          <a:bodyPr wrap="square" lIns="0" tIns="0" rIns="0" bIns="0" rtlCol="0">
            <a:spAutoFit/>
          </a:bodyPr>
          <a:lstStyle/>
          <a:p>
            <a:pPr algn="ctr" defTabSz="914377">
              <a:lnSpc>
                <a:spcPts val="1467"/>
              </a:lnSpc>
              <a:spcAft>
                <a:spcPts val="1600"/>
              </a:spcAft>
            </a:pPr>
            <a:r>
              <a:rPr lang="en-US" sz="1600" b="1" dirty="0">
                <a:solidFill>
                  <a:prstClr val="white"/>
                </a:solidFill>
                <a:latin typeface="Lato" panose="020F0502020204030203" pitchFamily="34" charset="0"/>
              </a:rPr>
              <a:t>The AGILE Masters Training and Certification Program is set to equip major Public &amp; Private Workforce | Executive Leaders with related Agile skills to effectively lead and manage diverse industry sector going forward. </a:t>
            </a:r>
          </a:p>
        </p:txBody>
      </p:sp>
      <p:sp>
        <p:nvSpPr>
          <p:cNvPr id="6" name="Freeform 245">
            <a:extLst>
              <a:ext uri="{FF2B5EF4-FFF2-40B4-BE49-F238E27FC236}">
                <a16:creationId xmlns:a16="http://schemas.microsoft.com/office/drawing/2014/main" id="{D49396D8-2F74-6964-014C-E5A3E41342C2}"/>
              </a:ext>
            </a:extLst>
          </p:cNvPr>
          <p:cNvSpPr>
            <a:spLocks noEditPoints="1"/>
          </p:cNvSpPr>
          <p:nvPr/>
        </p:nvSpPr>
        <p:spPr bwMode="auto">
          <a:xfrm>
            <a:off x="7055850" y="1918247"/>
            <a:ext cx="253107" cy="214171"/>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pPr defTabSz="914377"/>
            <a:endParaRPr lang="en-US" sz="1600">
              <a:solidFill>
                <a:srgbClr val="002060"/>
              </a:solidFill>
              <a:latin typeface="Calibri" panose="020F0502020204030204"/>
            </a:endParaRPr>
          </a:p>
        </p:txBody>
      </p:sp>
      <p:sp>
        <p:nvSpPr>
          <p:cNvPr id="7" name="Freeform 246">
            <a:extLst>
              <a:ext uri="{FF2B5EF4-FFF2-40B4-BE49-F238E27FC236}">
                <a16:creationId xmlns:a16="http://schemas.microsoft.com/office/drawing/2014/main" id="{F9FB339B-2187-A8D4-44E2-A8A5A8D2BA74}"/>
              </a:ext>
            </a:extLst>
          </p:cNvPr>
          <p:cNvSpPr>
            <a:spLocks noEditPoints="1"/>
          </p:cNvSpPr>
          <p:nvPr/>
        </p:nvSpPr>
        <p:spPr bwMode="auto">
          <a:xfrm rot="10800000" flipH="1" flipV="1">
            <a:off x="10147604" y="3355056"/>
            <a:ext cx="236176" cy="207840"/>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rgbClr val="002060"/>
          </a:solidFill>
          <a:ln>
            <a:noFill/>
          </a:ln>
        </p:spPr>
        <p:txBody>
          <a:bodyPr vert="horz" wrap="square" lIns="121920" tIns="60960" rIns="121920" bIns="60960" numCol="1" anchor="t" anchorCtr="0" compatLnSpc="1">
            <a:prstTxWarp prst="textNoShape">
              <a:avLst/>
            </a:prstTxWarp>
          </a:bodyPr>
          <a:lstStyle/>
          <a:p>
            <a:pPr defTabSz="914377"/>
            <a:endParaRPr lang="en-US" sz="1600">
              <a:solidFill>
                <a:schemeClr val="bg2">
                  <a:lumMod val="90000"/>
                </a:schemeClr>
              </a:solidFill>
              <a:latin typeface="Calibri" panose="020F0502020204030204"/>
            </a:endParaRPr>
          </a:p>
        </p:txBody>
      </p:sp>
      <p:sp>
        <p:nvSpPr>
          <p:cNvPr id="11" name="TextBox 10">
            <a:extLst>
              <a:ext uri="{FF2B5EF4-FFF2-40B4-BE49-F238E27FC236}">
                <a16:creationId xmlns:a16="http://schemas.microsoft.com/office/drawing/2014/main" id="{B47D1A09-C573-73F5-89D5-B41CE8D62D1F}"/>
              </a:ext>
            </a:extLst>
          </p:cNvPr>
          <p:cNvSpPr txBox="1"/>
          <p:nvPr/>
        </p:nvSpPr>
        <p:spPr>
          <a:xfrm>
            <a:off x="8811852" y="3831309"/>
            <a:ext cx="2659882" cy="2585323"/>
          </a:xfrm>
          <a:prstGeom prst="rect">
            <a:avLst/>
          </a:prstGeom>
          <a:noFill/>
        </p:spPr>
        <p:txBody>
          <a:bodyPr wrap="square" lIns="0" tIns="0" rIns="0" bIns="0" rtlCol="0">
            <a:spAutoFit/>
          </a:bodyPr>
          <a:lstStyle/>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Affixed cost of the training </a:t>
            </a:r>
          </a:p>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per official is $1,950.00 and </a:t>
            </a:r>
          </a:p>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Agile Masters offers a regional subsidy waiver of 50% for All Public Officers. While your </a:t>
            </a:r>
          </a:p>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office further secure payments </a:t>
            </a:r>
          </a:p>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to cover the balance 50% toward getting the program available </a:t>
            </a:r>
          </a:p>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for the respective Public Officers or have them pay the balance </a:t>
            </a:r>
          </a:p>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of $975 for the SAFe for Government course, as deem fit. </a:t>
            </a:r>
          </a:p>
        </p:txBody>
      </p:sp>
      <p:sp>
        <p:nvSpPr>
          <p:cNvPr id="12" name="TextBox 11">
            <a:extLst>
              <a:ext uri="{FF2B5EF4-FFF2-40B4-BE49-F238E27FC236}">
                <a16:creationId xmlns:a16="http://schemas.microsoft.com/office/drawing/2014/main" id="{E6229750-EFCE-87F2-9E8C-B44345CF57B8}"/>
              </a:ext>
            </a:extLst>
          </p:cNvPr>
          <p:cNvSpPr txBox="1"/>
          <p:nvPr/>
        </p:nvSpPr>
        <p:spPr>
          <a:xfrm>
            <a:off x="5872950" y="3836717"/>
            <a:ext cx="2642263" cy="2585323"/>
          </a:xfrm>
          <a:prstGeom prst="rect">
            <a:avLst/>
          </a:prstGeom>
          <a:noFill/>
        </p:spPr>
        <p:txBody>
          <a:bodyPr wrap="square" lIns="0" tIns="0" rIns="0" bIns="0" rtlCol="0">
            <a:spAutoFit/>
          </a:bodyPr>
          <a:lstStyle/>
          <a:p>
            <a:pPr algn="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To support the Global Agile Transformation Drive, we request that Your Office endorses the Agile Masters Training &amp; Certification Program for its respective Public Officers —covering the SAFe for Government Certified Course. This drive is designed to leverage on some established regional subsidy to considerably cut down on the financial cost implication.</a:t>
            </a:r>
          </a:p>
        </p:txBody>
      </p:sp>
      <p:sp>
        <p:nvSpPr>
          <p:cNvPr id="13" name="TextBox 12">
            <a:extLst>
              <a:ext uri="{FF2B5EF4-FFF2-40B4-BE49-F238E27FC236}">
                <a16:creationId xmlns:a16="http://schemas.microsoft.com/office/drawing/2014/main" id="{6A522F30-C522-C9F3-D34D-EF671BEE8C7F}"/>
              </a:ext>
            </a:extLst>
          </p:cNvPr>
          <p:cNvSpPr txBox="1"/>
          <p:nvPr/>
        </p:nvSpPr>
        <p:spPr>
          <a:xfrm>
            <a:off x="11562050" y="6341262"/>
            <a:ext cx="539636"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5</a:t>
            </a:r>
          </a:p>
        </p:txBody>
      </p:sp>
    </p:spTree>
    <p:extLst>
      <p:ext uri="{BB962C8B-B14F-4D97-AF65-F5344CB8AC3E}">
        <p14:creationId xmlns:p14="http://schemas.microsoft.com/office/powerpoint/2010/main" val="1133604304"/>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P spid="10" grpId="0"/>
      <p:bldP spid="25" grpId="0"/>
      <p:bldP spid="2" grpId="0"/>
      <p:bldP spid="6" grpId="0" animBg="1"/>
      <p:bldP spid="7" grpId="0" animBg="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6593305" y="0"/>
            <a:ext cx="5598696" cy="6858000"/>
          </a:xfrm>
        </p:spPr>
      </p:pic>
      <p:sp>
        <p:nvSpPr>
          <p:cNvPr id="7" name="Freeform 25"/>
          <p:cNvSpPr>
            <a:spLocks/>
          </p:cNvSpPr>
          <p:nvPr/>
        </p:nvSpPr>
        <p:spPr bwMode="auto">
          <a:xfrm>
            <a:off x="6284765"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7" name="TextBox 26"/>
          <p:cNvSpPr txBox="1"/>
          <p:nvPr/>
        </p:nvSpPr>
        <p:spPr>
          <a:xfrm>
            <a:off x="3496511" y="2229499"/>
            <a:ext cx="1966286" cy="175241"/>
          </a:xfrm>
          <a:prstGeom prst="rect">
            <a:avLst/>
          </a:prstGeom>
          <a:noFill/>
        </p:spPr>
        <p:txBody>
          <a:bodyPr wrap="square" lIns="0" tIns="0" rIns="0" bIns="0" rtlCol="0">
            <a:spAutoFit/>
          </a:bodyPr>
          <a:lstStyle/>
          <a:p>
            <a:pPr algn="ctr" defTabSz="914377">
              <a:lnSpc>
                <a:spcPts val="1467"/>
              </a:lnSpc>
              <a:spcAft>
                <a:spcPts val="1600"/>
              </a:spcAft>
            </a:pPr>
            <a:r>
              <a:rPr lang="en-US" sz="1133" b="1" cap="all" spc="27" dirty="0">
                <a:solidFill>
                  <a:srgbClr val="A5A5A5"/>
                </a:solidFill>
                <a:latin typeface="Lato" panose="020F0502020204030203" pitchFamily="34" charset="0"/>
              </a:rPr>
              <a:t>Accreditation process</a:t>
            </a:r>
          </a:p>
        </p:txBody>
      </p:sp>
      <p:sp>
        <p:nvSpPr>
          <p:cNvPr id="25" name="Freeform 5"/>
          <p:cNvSpPr>
            <a:spLocks/>
          </p:cNvSpPr>
          <p:nvPr/>
        </p:nvSpPr>
        <p:spPr bwMode="auto">
          <a:xfrm>
            <a:off x="7240360" y="1493677"/>
            <a:ext cx="1081016" cy="2401160"/>
          </a:xfrm>
          <a:custGeom>
            <a:avLst/>
            <a:gdLst>
              <a:gd name="T0" fmla="*/ 438 w 547"/>
              <a:gd name="T1" fmla="*/ 0 h 1215"/>
              <a:gd name="T2" fmla="*/ 0 w 547"/>
              <a:gd name="T3" fmla="*/ 1215 h 1215"/>
              <a:gd name="T4" fmla="*/ 108 w 547"/>
              <a:gd name="T5" fmla="*/ 1215 h 1215"/>
              <a:gd name="T6" fmla="*/ 547 w 547"/>
              <a:gd name="T7" fmla="*/ 0 h 1215"/>
              <a:gd name="T8" fmla="*/ 438 w 547"/>
              <a:gd name="T9" fmla="*/ 0 h 1215"/>
            </a:gdLst>
            <a:ahLst/>
            <a:cxnLst>
              <a:cxn ang="0">
                <a:pos x="T0" y="T1"/>
              </a:cxn>
              <a:cxn ang="0">
                <a:pos x="T2" y="T3"/>
              </a:cxn>
              <a:cxn ang="0">
                <a:pos x="T4" y="T5"/>
              </a:cxn>
              <a:cxn ang="0">
                <a:pos x="T6" y="T7"/>
              </a:cxn>
              <a:cxn ang="0">
                <a:pos x="T8" y="T9"/>
              </a:cxn>
            </a:cxnLst>
            <a:rect l="0" t="0" r="r" b="b"/>
            <a:pathLst>
              <a:path w="547" h="1215">
                <a:moveTo>
                  <a:pt x="438" y="0"/>
                </a:moveTo>
                <a:lnTo>
                  <a:pt x="0" y="1215"/>
                </a:lnTo>
                <a:lnTo>
                  <a:pt x="108" y="1215"/>
                </a:lnTo>
                <a:lnTo>
                  <a:pt x="547" y="0"/>
                </a:lnTo>
                <a:lnTo>
                  <a:pt x="438" y="0"/>
                </a:lnTo>
                <a:close/>
              </a:path>
            </a:pathLst>
          </a:custGeom>
          <a:solidFill>
            <a:schemeClr val="accent2">
              <a:alpha val="80000"/>
            </a:schemeClr>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grpSp>
        <p:nvGrpSpPr>
          <p:cNvPr id="3" name="Group 2"/>
          <p:cNvGrpSpPr/>
          <p:nvPr/>
        </p:nvGrpSpPr>
        <p:grpSpPr>
          <a:xfrm>
            <a:off x="3524291" y="1434622"/>
            <a:ext cx="599723" cy="599723"/>
            <a:chOff x="2214550" y="2410148"/>
            <a:chExt cx="449792" cy="449792"/>
          </a:xfrm>
        </p:grpSpPr>
        <p:sp>
          <p:nvSpPr>
            <p:cNvPr id="26" name="Oval 25"/>
            <p:cNvSpPr/>
            <p:nvPr/>
          </p:nvSpPr>
          <p:spPr>
            <a:xfrm>
              <a:off x="2214550" y="2410148"/>
              <a:ext cx="449792" cy="449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133">
                <a:solidFill>
                  <a:srgbClr val="FFC000"/>
                </a:solidFill>
                <a:latin typeface="Calibri" panose="020F0502020204030204"/>
              </a:endParaRPr>
            </a:p>
          </p:txBody>
        </p:sp>
        <p:sp>
          <p:nvSpPr>
            <p:cNvPr id="53" name="Freeform 24"/>
            <p:cNvSpPr>
              <a:spLocks noEditPoints="1"/>
            </p:cNvSpPr>
            <p:nvPr/>
          </p:nvSpPr>
          <p:spPr bwMode="auto">
            <a:xfrm>
              <a:off x="2329922" y="2525520"/>
              <a:ext cx="219049" cy="219049"/>
            </a:xfrm>
            <a:custGeom>
              <a:avLst/>
              <a:gdLst>
                <a:gd name="T0" fmla="*/ 321 w 353"/>
                <a:gd name="T1" fmla="*/ 0 h 353"/>
                <a:gd name="T2" fmla="*/ 32 w 353"/>
                <a:gd name="T3" fmla="*/ 0 h 353"/>
                <a:gd name="T4" fmla="*/ 0 w 353"/>
                <a:gd name="T5" fmla="*/ 32 h 353"/>
                <a:gd name="T6" fmla="*/ 0 w 353"/>
                <a:gd name="T7" fmla="*/ 273 h 353"/>
                <a:gd name="T8" fmla="*/ 32 w 353"/>
                <a:gd name="T9" fmla="*/ 305 h 353"/>
                <a:gd name="T10" fmla="*/ 144 w 353"/>
                <a:gd name="T11" fmla="*/ 305 h 353"/>
                <a:gd name="T12" fmla="*/ 144 w 353"/>
                <a:gd name="T13" fmla="*/ 337 h 353"/>
                <a:gd name="T14" fmla="*/ 120 w 353"/>
                <a:gd name="T15" fmla="*/ 337 h 353"/>
                <a:gd name="T16" fmla="*/ 112 w 353"/>
                <a:gd name="T17" fmla="*/ 345 h 353"/>
                <a:gd name="T18" fmla="*/ 120 w 353"/>
                <a:gd name="T19" fmla="*/ 353 h 353"/>
                <a:gd name="T20" fmla="*/ 233 w 353"/>
                <a:gd name="T21" fmla="*/ 353 h 353"/>
                <a:gd name="T22" fmla="*/ 241 w 353"/>
                <a:gd name="T23" fmla="*/ 345 h 353"/>
                <a:gd name="T24" fmla="*/ 233 w 353"/>
                <a:gd name="T25" fmla="*/ 337 h 353"/>
                <a:gd name="T26" fmla="*/ 209 w 353"/>
                <a:gd name="T27" fmla="*/ 337 h 353"/>
                <a:gd name="T28" fmla="*/ 209 w 353"/>
                <a:gd name="T29" fmla="*/ 305 h 353"/>
                <a:gd name="T30" fmla="*/ 321 w 353"/>
                <a:gd name="T31" fmla="*/ 305 h 353"/>
                <a:gd name="T32" fmla="*/ 353 w 353"/>
                <a:gd name="T33" fmla="*/ 273 h 353"/>
                <a:gd name="T34" fmla="*/ 353 w 353"/>
                <a:gd name="T35" fmla="*/ 32 h 353"/>
                <a:gd name="T36" fmla="*/ 321 w 353"/>
                <a:gd name="T37" fmla="*/ 0 h 353"/>
                <a:gd name="T38" fmla="*/ 193 w 353"/>
                <a:gd name="T39" fmla="*/ 337 h 353"/>
                <a:gd name="T40" fmla="*/ 160 w 353"/>
                <a:gd name="T41" fmla="*/ 337 h 353"/>
                <a:gd name="T42" fmla="*/ 160 w 353"/>
                <a:gd name="T43" fmla="*/ 305 h 353"/>
                <a:gd name="T44" fmla="*/ 193 w 353"/>
                <a:gd name="T45" fmla="*/ 305 h 353"/>
                <a:gd name="T46" fmla="*/ 193 w 353"/>
                <a:gd name="T47" fmla="*/ 337 h 353"/>
                <a:gd name="T48" fmla="*/ 337 w 353"/>
                <a:gd name="T49" fmla="*/ 273 h 353"/>
                <a:gd name="T50" fmla="*/ 321 w 353"/>
                <a:gd name="T51" fmla="*/ 289 h 353"/>
                <a:gd name="T52" fmla="*/ 32 w 353"/>
                <a:gd name="T53" fmla="*/ 289 h 353"/>
                <a:gd name="T54" fmla="*/ 16 w 353"/>
                <a:gd name="T55" fmla="*/ 273 h 353"/>
                <a:gd name="T56" fmla="*/ 16 w 353"/>
                <a:gd name="T57" fmla="*/ 257 h 353"/>
                <a:gd name="T58" fmla="*/ 337 w 353"/>
                <a:gd name="T59" fmla="*/ 257 h 353"/>
                <a:gd name="T60" fmla="*/ 337 w 353"/>
                <a:gd name="T61" fmla="*/ 273 h 353"/>
                <a:gd name="T62" fmla="*/ 337 w 353"/>
                <a:gd name="T63" fmla="*/ 241 h 353"/>
                <a:gd name="T64" fmla="*/ 16 w 353"/>
                <a:gd name="T65" fmla="*/ 241 h 353"/>
                <a:gd name="T66" fmla="*/ 16 w 353"/>
                <a:gd name="T67" fmla="*/ 32 h 353"/>
                <a:gd name="T68" fmla="*/ 32 w 353"/>
                <a:gd name="T69" fmla="*/ 16 h 353"/>
                <a:gd name="T70" fmla="*/ 321 w 353"/>
                <a:gd name="T71" fmla="*/ 16 h 353"/>
                <a:gd name="T72" fmla="*/ 337 w 353"/>
                <a:gd name="T73" fmla="*/ 32 h 353"/>
                <a:gd name="T74" fmla="*/ 337 w 353"/>
                <a:gd name="T75" fmla="*/ 24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3" h="353">
                  <a:moveTo>
                    <a:pt x="321" y="0"/>
                  </a:moveTo>
                  <a:cubicBezTo>
                    <a:pt x="32" y="0"/>
                    <a:pt x="32" y="0"/>
                    <a:pt x="32" y="0"/>
                  </a:cubicBezTo>
                  <a:cubicBezTo>
                    <a:pt x="14" y="0"/>
                    <a:pt x="0" y="14"/>
                    <a:pt x="0" y="32"/>
                  </a:cubicBezTo>
                  <a:cubicBezTo>
                    <a:pt x="0" y="273"/>
                    <a:pt x="0" y="273"/>
                    <a:pt x="0" y="273"/>
                  </a:cubicBezTo>
                  <a:cubicBezTo>
                    <a:pt x="0" y="291"/>
                    <a:pt x="14" y="305"/>
                    <a:pt x="32" y="305"/>
                  </a:cubicBezTo>
                  <a:cubicBezTo>
                    <a:pt x="144" y="305"/>
                    <a:pt x="144" y="305"/>
                    <a:pt x="144" y="305"/>
                  </a:cubicBezTo>
                  <a:cubicBezTo>
                    <a:pt x="144" y="337"/>
                    <a:pt x="144" y="337"/>
                    <a:pt x="144" y="337"/>
                  </a:cubicBezTo>
                  <a:cubicBezTo>
                    <a:pt x="120" y="337"/>
                    <a:pt x="120" y="337"/>
                    <a:pt x="120" y="337"/>
                  </a:cubicBezTo>
                  <a:cubicBezTo>
                    <a:pt x="116" y="337"/>
                    <a:pt x="112" y="341"/>
                    <a:pt x="112" y="345"/>
                  </a:cubicBezTo>
                  <a:cubicBezTo>
                    <a:pt x="112" y="350"/>
                    <a:pt x="116" y="353"/>
                    <a:pt x="120" y="353"/>
                  </a:cubicBezTo>
                  <a:cubicBezTo>
                    <a:pt x="233" y="353"/>
                    <a:pt x="233" y="353"/>
                    <a:pt x="233" y="353"/>
                  </a:cubicBezTo>
                  <a:cubicBezTo>
                    <a:pt x="237" y="353"/>
                    <a:pt x="241" y="350"/>
                    <a:pt x="241" y="345"/>
                  </a:cubicBezTo>
                  <a:cubicBezTo>
                    <a:pt x="241" y="341"/>
                    <a:pt x="237" y="337"/>
                    <a:pt x="233" y="337"/>
                  </a:cubicBezTo>
                  <a:cubicBezTo>
                    <a:pt x="209" y="337"/>
                    <a:pt x="209" y="337"/>
                    <a:pt x="209" y="337"/>
                  </a:cubicBezTo>
                  <a:cubicBezTo>
                    <a:pt x="209" y="305"/>
                    <a:pt x="209" y="305"/>
                    <a:pt x="209" y="305"/>
                  </a:cubicBezTo>
                  <a:cubicBezTo>
                    <a:pt x="321" y="305"/>
                    <a:pt x="321" y="305"/>
                    <a:pt x="321" y="305"/>
                  </a:cubicBezTo>
                  <a:cubicBezTo>
                    <a:pt x="339" y="305"/>
                    <a:pt x="353" y="291"/>
                    <a:pt x="353" y="273"/>
                  </a:cubicBezTo>
                  <a:cubicBezTo>
                    <a:pt x="353" y="32"/>
                    <a:pt x="353" y="32"/>
                    <a:pt x="353" y="32"/>
                  </a:cubicBezTo>
                  <a:cubicBezTo>
                    <a:pt x="353" y="14"/>
                    <a:pt x="339" y="0"/>
                    <a:pt x="321" y="0"/>
                  </a:cubicBezTo>
                  <a:moveTo>
                    <a:pt x="193" y="337"/>
                  </a:moveTo>
                  <a:cubicBezTo>
                    <a:pt x="160" y="337"/>
                    <a:pt x="160" y="337"/>
                    <a:pt x="160" y="337"/>
                  </a:cubicBezTo>
                  <a:cubicBezTo>
                    <a:pt x="160" y="305"/>
                    <a:pt x="160" y="305"/>
                    <a:pt x="160" y="305"/>
                  </a:cubicBezTo>
                  <a:cubicBezTo>
                    <a:pt x="193" y="305"/>
                    <a:pt x="193" y="305"/>
                    <a:pt x="193" y="305"/>
                  </a:cubicBezTo>
                  <a:lnTo>
                    <a:pt x="193" y="337"/>
                  </a:lnTo>
                  <a:close/>
                  <a:moveTo>
                    <a:pt x="337" y="273"/>
                  </a:moveTo>
                  <a:cubicBezTo>
                    <a:pt x="337" y="282"/>
                    <a:pt x="330" y="289"/>
                    <a:pt x="321" y="289"/>
                  </a:cubicBezTo>
                  <a:cubicBezTo>
                    <a:pt x="32" y="289"/>
                    <a:pt x="32" y="289"/>
                    <a:pt x="32" y="289"/>
                  </a:cubicBezTo>
                  <a:cubicBezTo>
                    <a:pt x="23" y="289"/>
                    <a:pt x="16" y="282"/>
                    <a:pt x="16" y="273"/>
                  </a:cubicBezTo>
                  <a:cubicBezTo>
                    <a:pt x="16" y="257"/>
                    <a:pt x="16" y="257"/>
                    <a:pt x="16" y="257"/>
                  </a:cubicBezTo>
                  <a:cubicBezTo>
                    <a:pt x="337" y="257"/>
                    <a:pt x="337" y="257"/>
                    <a:pt x="337" y="257"/>
                  </a:cubicBezTo>
                  <a:lnTo>
                    <a:pt x="337" y="273"/>
                  </a:lnTo>
                  <a:close/>
                  <a:moveTo>
                    <a:pt x="337" y="241"/>
                  </a:moveTo>
                  <a:cubicBezTo>
                    <a:pt x="16" y="241"/>
                    <a:pt x="16" y="241"/>
                    <a:pt x="16" y="241"/>
                  </a:cubicBezTo>
                  <a:cubicBezTo>
                    <a:pt x="16" y="32"/>
                    <a:pt x="16" y="32"/>
                    <a:pt x="16" y="32"/>
                  </a:cubicBezTo>
                  <a:cubicBezTo>
                    <a:pt x="16" y="23"/>
                    <a:pt x="23" y="16"/>
                    <a:pt x="32" y="16"/>
                  </a:cubicBezTo>
                  <a:cubicBezTo>
                    <a:pt x="321" y="16"/>
                    <a:pt x="321" y="16"/>
                    <a:pt x="321" y="16"/>
                  </a:cubicBezTo>
                  <a:cubicBezTo>
                    <a:pt x="330" y="16"/>
                    <a:pt x="337" y="23"/>
                    <a:pt x="337" y="32"/>
                  </a:cubicBezTo>
                  <a:lnTo>
                    <a:pt x="337" y="241"/>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grpSp>
      <p:sp>
        <p:nvSpPr>
          <p:cNvPr id="48" name="TextBox 47"/>
          <p:cNvSpPr txBox="1"/>
          <p:nvPr/>
        </p:nvSpPr>
        <p:spPr>
          <a:xfrm>
            <a:off x="2042862" y="681260"/>
            <a:ext cx="5108529" cy="410369"/>
          </a:xfrm>
          <a:prstGeom prst="rect">
            <a:avLst/>
          </a:prstGeom>
          <a:noFill/>
        </p:spPr>
        <p:txBody>
          <a:bodyPr wrap="square" lIns="0" tIns="0" rIns="0" bIns="0" rtlCol="0">
            <a:spAutoFit/>
          </a:bodyPr>
          <a:lstStyle/>
          <a:p>
            <a:pPr defTabSz="914377">
              <a:lnSpc>
                <a:spcPts val="3200"/>
              </a:lnSpc>
            </a:pPr>
            <a:r>
              <a:rPr lang="en-US" sz="2800" cap="all" spc="67" dirty="0">
                <a:solidFill>
                  <a:srgbClr val="5B9BD5"/>
                </a:solidFill>
                <a:latin typeface="Lato Black" panose="020F0A02020204030203" pitchFamily="34" charset="0"/>
              </a:rPr>
              <a:t>Program</a:t>
            </a:r>
            <a:r>
              <a:rPr lang="en-US" sz="3200" cap="all" spc="67" dirty="0">
                <a:solidFill>
                  <a:srgbClr val="5B9BD5"/>
                </a:solidFill>
                <a:latin typeface="Lato Black" panose="020F0A02020204030203" pitchFamily="34" charset="0"/>
              </a:rPr>
              <a:t> </a:t>
            </a:r>
            <a:r>
              <a:rPr lang="en-US" sz="3200" cap="all" spc="67" dirty="0">
                <a:solidFill>
                  <a:prstClr val="white">
                    <a:lumMod val="85000"/>
                  </a:prstClr>
                </a:solidFill>
                <a:latin typeface="Lato Black" panose="020F0A02020204030203" pitchFamily="34" charset="0"/>
              </a:rPr>
              <a:t>structure</a:t>
            </a:r>
          </a:p>
        </p:txBody>
      </p:sp>
      <p:cxnSp>
        <p:nvCxnSpPr>
          <p:cNvPr id="49" name="Straight Connector 48"/>
          <p:cNvCxnSpPr/>
          <p:nvPr/>
        </p:nvCxnSpPr>
        <p:spPr>
          <a:xfrm>
            <a:off x="2042861" y="1219389"/>
            <a:ext cx="609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BEF69E-50EB-6729-CAAF-89A178B5527C}"/>
              </a:ext>
            </a:extLst>
          </p:cNvPr>
          <p:cNvSpPr txBox="1"/>
          <p:nvPr/>
        </p:nvSpPr>
        <p:spPr>
          <a:xfrm>
            <a:off x="3520798" y="2513628"/>
            <a:ext cx="3145827" cy="3270126"/>
          </a:xfrm>
          <a:prstGeom prst="rect">
            <a:avLst/>
          </a:prstGeom>
          <a:noFill/>
        </p:spPr>
        <p:txBody>
          <a:bodyPr wrap="square" lIns="0" tIns="0" rIns="0" bIns="0" rtlCol="0">
            <a:spAutoFit/>
          </a:bodyPr>
          <a:lstStyle/>
          <a:p>
            <a:pPr defTabSz="914377"/>
            <a:r>
              <a:rPr lang="en-US" sz="125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Instructor-led Live Classes:</a:t>
            </a:r>
            <a:r>
              <a:rPr lang="en-US" sz="1250"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 </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Attend the instructor-led live classes, and</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receive initial Certificate of Participation</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Covering 2-Continuing Education Unit.</a:t>
            </a:r>
          </a:p>
          <a:p>
            <a:pPr defTabSz="914377"/>
            <a:endParaRPr lang="en-US" sz="125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endParaRPr>
          </a:p>
          <a:p>
            <a:pPr defTabSz="914377"/>
            <a:r>
              <a:rPr lang="en-US" sz="125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Professional Self-study/Exam/Certification:</a:t>
            </a:r>
            <a:r>
              <a:rPr lang="en-US" sz="1250"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 </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Gain access to the advance course materials </a:t>
            </a:r>
          </a:p>
          <a:p>
            <a:pPr defTabSz="914377"/>
            <a:r>
              <a:rPr lang="en-US" sz="1250" dirty="0">
                <a:latin typeface="Lato" panose="020F0502020204030203" pitchFamily="34" charset="0"/>
                <a:ea typeface="Lato" panose="020F0502020204030203" pitchFamily="34" charset="0"/>
                <a:cs typeface="Lato" panose="020F0502020204030203" pitchFamily="34" charset="0"/>
              </a:rPr>
              <a:t>and exam scheduling for a more professional accreditation from the Agile Masters Accreditation Institute.</a:t>
            </a:r>
          </a:p>
          <a:p>
            <a:pPr defTabSz="914377"/>
            <a:endParaRPr lang="en-US" sz="125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endParaRPr>
          </a:p>
          <a:p>
            <a:pPr defTabSz="914377"/>
            <a:r>
              <a:rPr lang="en-US" sz="125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Continuous Professional Development:</a:t>
            </a:r>
            <a:r>
              <a:rPr lang="en-US" sz="1250"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 </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Access Agile Masters 24/7 interactive live</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coaching support platform for tackling daily challenges, increase productivity, lead effectively, and boost/improve workplace </a:t>
            </a:r>
          </a:p>
          <a:p>
            <a:pPr defTabSz="914377"/>
            <a:r>
              <a:rPr lang="en-US" sz="1250" dirty="0">
                <a:solidFill>
                  <a:prstClr val="black"/>
                </a:solidFill>
                <a:latin typeface="Lato" panose="020F0502020204030203" pitchFamily="34" charset="0"/>
                <a:ea typeface="Lato" panose="020F0502020204030203" pitchFamily="34" charset="0"/>
                <a:cs typeface="Lato" panose="020F0502020204030203" pitchFamily="34" charset="0"/>
              </a:rPr>
              <a:t>confidence. </a:t>
            </a:r>
          </a:p>
        </p:txBody>
      </p:sp>
      <p:sp>
        <p:nvSpPr>
          <p:cNvPr id="2" name="TextBox 1">
            <a:extLst>
              <a:ext uri="{FF2B5EF4-FFF2-40B4-BE49-F238E27FC236}">
                <a16:creationId xmlns:a16="http://schemas.microsoft.com/office/drawing/2014/main" id="{B2368931-0157-B550-B5F9-62C0AB617A86}"/>
              </a:ext>
            </a:extLst>
          </p:cNvPr>
          <p:cNvSpPr txBox="1"/>
          <p:nvPr/>
        </p:nvSpPr>
        <p:spPr>
          <a:xfrm>
            <a:off x="11562050" y="6315862"/>
            <a:ext cx="539636"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6</a:t>
            </a:r>
          </a:p>
        </p:txBody>
      </p:sp>
      <p:sp>
        <p:nvSpPr>
          <p:cNvPr id="4" name="TextBox 3">
            <a:extLst>
              <a:ext uri="{FF2B5EF4-FFF2-40B4-BE49-F238E27FC236}">
                <a16:creationId xmlns:a16="http://schemas.microsoft.com/office/drawing/2014/main" id="{53BCAC5E-CD08-0E1E-E047-8CC10CF3198C}"/>
              </a:ext>
            </a:extLst>
          </p:cNvPr>
          <p:cNvSpPr txBox="1"/>
          <p:nvPr/>
        </p:nvSpPr>
        <p:spPr>
          <a:xfrm>
            <a:off x="613116" y="2216142"/>
            <a:ext cx="2226777" cy="175241"/>
          </a:xfrm>
          <a:prstGeom prst="rect">
            <a:avLst/>
          </a:prstGeom>
          <a:noFill/>
        </p:spPr>
        <p:txBody>
          <a:bodyPr wrap="square" lIns="0" tIns="0" rIns="0" bIns="0" rtlCol="0">
            <a:spAutoFit/>
          </a:bodyPr>
          <a:lstStyle/>
          <a:p>
            <a:pPr algn="ctr" defTabSz="914377">
              <a:lnSpc>
                <a:spcPts val="1467"/>
              </a:lnSpc>
              <a:spcAft>
                <a:spcPts val="1600"/>
              </a:spcAft>
            </a:pPr>
            <a:r>
              <a:rPr lang="en-US" sz="1133" b="1" cap="all" spc="27" dirty="0">
                <a:solidFill>
                  <a:srgbClr val="A5A5A5"/>
                </a:solidFill>
                <a:latin typeface="Lato" panose="020F0502020204030203" pitchFamily="34" charset="0"/>
              </a:rPr>
              <a:t>Training course modules </a:t>
            </a:r>
          </a:p>
        </p:txBody>
      </p:sp>
      <p:grpSp>
        <p:nvGrpSpPr>
          <p:cNvPr id="8" name="Group 7">
            <a:extLst>
              <a:ext uri="{FF2B5EF4-FFF2-40B4-BE49-F238E27FC236}">
                <a16:creationId xmlns:a16="http://schemas.microsoft.com/office/drawing/2014/main" id="{45AF5EFB-3544-465E-1396-8725D37DA05A}"/>
              </a:ext>
            </a:extLst>
          </p:cNvPr>
          <p:cNvGrpSpPr/>
          <p:nvPr/>
        </p:nvGrpSpPr>
        <p:grpSpPr>
          <a:xfrm>
            <a:off x="688017" y="1449734"/>
            <a:ext cx="599723" cy="599723"/>
            <a:chOff x="879338" y="2410148"/>
            <a:chExt cx="449792" cy="449792"/>
          </a:xfrm>
        </p:grpSpPr>
        <p:sp>
          <p:nvSpPr>
            <p:cNvPr id="9" name="Oval 8">
              <a:extLst>
                <a:ext uri="{FF2B5EF4-FFF2-40B4-BE49-F238E27FC236}">
                  <a16:creationId xmlns:a16="http://schemas.microsoft.com/office/drawing/2014/main" id="{D0EBFFD2-5EDB-AF1F-821B-F2214B112C36}"/>
                </a:ext>
              </a:extLst>
            </p:cNvPr>
            <p:cNvSpPr/>
            <p:nvPr/>
          </p:nvSpPr>
          <p:spPr>
            <a:xfrm>
              <a:off x="879338" y="2410148"/>
              <a:ext cx="449792" cy="449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133">
                <a:solidFill>
                  <a:srgbClr val="FFC000"/>
                </a:solidFill>
                <a:latin typeface="Calibri" panose="020F0502020204030204"/>
              </a:endParaRPr>
            </a:p>
          </p:txBody>
        </p:sp>
        <p:grpSp>
          <p:nvGrpSpPr>
            <p:cNvPr id="11" name="Group 10">
              <a:extLst>
                <a:ext uri="{FF2B5EF4-FFF2-40B4-BE49-F238E27FC236}">
                  <a16:creationId xmlns:a16="http://schemas.microsoft.com/office/drawing/2014/main" id="{2DA177B6-8224-F15F-75D5-836D1BA21C83}"/>
                </a:ext>
              </a:extLst>
            </p:cNvPr>
            <p:cNvGrpSpPr/>
            <p:nvPr/>
          </p:nvGrpSpPr>
          <p:grpSpPr>
            <a:xfrm>
              <a:off x="997157" y="2528363"/>
              <a:ext cx="214154" cy="213362"/>
              <a:chOff x="1403350" y="1023938"/>
              <a:chExt cx="430213" cy="428625"/>
            </a:xfrm>
            <a:solidFill>
              <a:schemeClr val="bg1"/>
            </a:solidFill>
          </p:grpSpPr>
          <p:sp>
            <p:nvSpPr>
              <p:cNvPr id="12" name="Freeform 123">
                <a:extLst>
                  <a:ext uri="{FF2B5EF4-FFF2-40B4-BE49-F238E27FC236}">
                    <a16:creationId xmlns:a16="http://schemas.microsoft.com/office/drawing/2014/main" id="{599226FC-9B8F-02E4-20B0-3D81CEE083CA}"/>
                  </a:ext>
                </a:extLst>
              </p:cNvPr>
              <p:cNvSpPr>
                <a:spLocks/>
              </p:cNvSpPr>
              <p:nvPr/>
            </p:nvSpPr>
            <p:spPr bwMode="auto">
              <a:xfrm>
                <a:off x="1631950" y="1252538"/>
                <a:ext cx="201613" cy="200025"/>
              </a:xfrm>
              <a:custGeom>
                <a:avLst/>
                <a:gdLst>
                  <a:gd name="T0" fmla="*/ 105 w 202"/>
                  <a:gd name="T1" fmla="*/ 4 h 199"/>
                  <a:gd name="T2" fmla="*/ 92 w 202"/>
                  <a:gd name="T3" fmla="*/ 4 h 199"/>
                  <a:gd name="T4" fmla="*/ 92 w 202"/>
                  <a:gd name="T5" fmla="*/ 17 h 199"/>
                  <a:gd name="T6" fmla="*/ 180 w 202"/>
                  <a:gd name="T7" fmla="*/ 105 h 199"/>
                  <a:gd name="T8" fmla="*/ 179 w 202"/>
                  <a:gd name="T9" fmla="*/ 112 h 199"/>
                  <a:gd name="T10" fmla="*/ 113 w 202"/>
                  <a:gd name="T11" fmla="*/ 178 h 199"/>
                  <a:gd name="T12" fmla="*/ 106 w 202"/>
                  <a:gd name="T13" fmla="*/ 181 h 199"/>
                  <a:gd name="T14" fmla="*/ 106 w 202"/>
                  <a:gd name="T15" fmla="*/ 181 h 199"/>
                  <a:gd name="T16" fmla="*/ 100 w 202"/>
                  <a:gd name="T17" fmla="*/ 178 h 199"/>
                  <a:gd name="T18" fmla="*/ 87 w 202"/>
                  <a:gd name="T19" fmla="*/ 165 h 199"/>
                  <a:gd name="T20" fmla="*/ 133 w 202"/>
                  <a:gd name="T21" fmla="*/ 119 h 199"/>
                  <a:gd name="T22" fmla="*/ 133 w 202"/>
                  <a:gd name="T23" fmla="*/ 106 h 199"/>
                  <a:gd name="T24" fmla="*/ 120 w 202"/>
                  <a:gd name="T25" fmla="*/ 106 h 199"/>
                  <a:gd name="T26" fmla="*/ 74 w 202"/>
                  <a:gd name="T27" fmla="*/ 151 h 199"/>
                  <a:gd name="T28" fmla="*/ 49 w 202"/>
                  <a:gd name="T29" fmla="*/ 125 h 199"/>
                  <a:gd name="T30" fmla="*/ 68 w 202"/>
                  <a:gd name="T31" fmla="*/ 106 h 199"/>
                  <a:gd name="T32" fmla="*/ 68 w 202"/>
                  <a:gd name="T33" fmla="*/ 92 h 199"/>
                  <a:gd name="T34" fmla="*/ 54 w 202"/>
                  <a:gd name="T35" fmla="*/ 92 h 199"/>
                  <a:gd name="T36" fmla="*/ 35 w 202"/>
                  <a:gd name="T37" fmla="*/ 111 h 199"/>
                  <a:gd name="T38" fmla="*/ 17 w 202"/>
                  <a:gd name="T39" fmla="*/ 93 h 199"/>
                  <a:gd name="T40" fmla="*/ 4 w 202"/>
                  <a:gd name="T41" fmla="*/ 93 h 199"/>
                  <a:gd name="T42" fmla="*/ 4 w 202"/>
                  <a:gd name="T43" fmla="*/ 106 h 199"/>
                  <a:gd name="T44" fmla="*/ 87 w 202"/>
                  <a:gd name="T45" fmla="*/ 191 h 199"/>
                  <a:gd name="T46" fmla="*/ 87 w 202"/>
                  <a:gd name="T47" fmla="*/ 192 h 199"/>
                  <a:gd name="T48" fmla="*/ 106 w 202"/>
                  <a:gd name="T49" fmla="*/ 199 h 199"/>
                  <a:gd name="T50" fmla="*/ 106 w 202"/>
                  <a:gd name="T51" fmla="*/ 199 h 199"/>
                  <a:gd name="T52" fmla="*/ 127 w 202"/>
                  <a:gd name="T53" fmla="*/ 192 h 199"/>
                  <a:gd name="T54" fmla="*/ 192 w 202"/>
                  <a:gd name="T55" fmla="*/ 125 h 199"/>
                  <a:gd name="T56" fmla="*/ 193 w 202"/>
                  <a:gd name="T57" fmla="*/ 91 h 199"/>
                  <a:gd name="T58" fmla="*/ 105 w 202"/>
                  <a:gd name="T59"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99">
                    <a:moveTo>
                      <a:pt x="105" y="4"/>
                    </a:moveTo>
                    <a:cubicBezTo>
                      <a:pt x="101" y="0"/>
                      <a:pt x="96" y="0"/>
                      <a:pt x="92" y="4"/>
                    </a:cubicBezTo>
                    <a:cubicBezTo>
                      <a:pt x="88" y="7"/>
                      <a:pt x="88" y="13"/>
                      <a:pt x="92" y="17"/>
                    </a:cubicBezTo>
                    <a:cubicBezTo>
                      <a:pt x="180" y="105"/>
                      <a:pt x="180" y="105"/>
                      <a:pt x="180" y="105"/>
                    </a:cubicBezTo>
                    <a:cubicBezTo>
                      <a:pt x="181" y="106"/>
                      <a:pt x="181" y="110"/>
                      <a:pt x="179" y="112"/>
                    </a:cubicBezTo>
                    <a:cubicBezTo>
                      <a:pt x="113" y="178"/>
                      <a:pt x="113" y="178"/>
                      <a:pt x="113" y="178"/>
                    </a:cubicBezTo>
                    <a:cubicBezTo>
                      <a:pt x="112" y="179"/>
                      <a:pt x="109" y="181"/>
                      <a:pt x="106" y="181"/>
                    </a:cubicBezTo>
                    <a:cubicBezTo>
                      <a:pt x="106" y="181"/>
                      <a:pt x="106" y="181"/>
                      <a:pt x="106" y="181"/>
                    </a:cubicBezTo>
                    <a:cubicBezTo>
                      <a:pt x="104" y="181"/>
                      <a:pt x="102" y="180"/>
                      <a:pt x="100" y="178"/>
                    </a:cubicBezTo>
                    <a:cubicBezTo>
                      <a:pt x="100" y="178"/>
                      <a:pt x="95" y="173"/>
                      <a:pt x="87" y="165"/>
                    </a:cubicBezTo>
                    <a:cubicBezTo>
                      <a:pt x="133" y="119"/>
                      <a:pt x="133" y="119"/>
                      <a:pt x="133" y="119"/>
                    </a:cubicBezTo>
                    <a:cubicBezTo>
                      <a:pt x="137" y="115"/>
                      <a:pt x="137" y="109"/>
                      <a:pt x="133" y="106"/>
                    </a:cubicBezTo>
                    <a:cubicBezTo>
                      <a:pt x="129" y="102"/>
                      <a:pt x="123" y="102"/>
                      <a:pt x="120" y="106"/>
                    </a:cubicBezTo>
                    <a:cubicBezTo>
                      <a:pt x="74" y="151"/>
                      <a:pt x="74" y="151"/>
                      <a:pt x="74" y="151"/>
                    </a:cubicBezTo>
                    <a:cubicBezTo>
                      <a:pt x="67" y="143"/>
                      <a:pt x="58" y="135"/>
                      <a:pt x="49" y="125"/>
                    </a:cubicBezTo>
                    <a:cubicBezTo>
                      <a:pt x="68" y="106"/>
                      <a:pt x="68" y="106"/>
                      <a:pt x="68" y="106"/>
                    </a:cubicBezTo>
                    <a:cubicBezTo>
                      <a:pt x="71" y="102"/>
                      <a:pt x="71" y="96"/>
                      <a:pt x="68" y="92"/>
                    </a:cubicBezTo>
                    <a:cubicBezTo>
                      <a:pt x="64" y="89"/>
                      <a:pt x="58" y="89"/>
                      <a:pt x="54" y="92"/>
                    </a:cubicBezTo>
                    <a:cubicBezTo>
                      <a:pt x="35" y="111"/>
                      <a:pt x="35" y="111"/>
                      <a:pt x="35" y="111"/>
                    </a:cubicBezTo>
                    <a:cubicBezTo>
                      <a:pt x="30" y="105"/>
                      <a:pt x="24" y="99"/>
                      <a:pt x="17" y="93"/>
                    </a:cubicBezTo>
                    <a:cubicBezTo>
                      <a:pt x="14" y="89"/>
                      <a:pt x="8" y="89"/>
                      <a:pt x="4" y="93"/>
                    </a:cubicBezTo>
                    <a:cubicBezTo>
                      <a:pt x="0" y="97"/>
                      <a:pt x="0" y="103"/>
                      <a:pt x="4" y="106"/>
                    </a:cubicBezTo>
                    <a:cubicBezTo>
                      <a:pt x="53" y="155"/>
                      <a:pt x="86" y="191"/>
                      <a:pt x="87" y="191"/>
                    </a:cubicBezTo>
                    <a:cubicBezTo>
                      <a:pt x="87" y="191"/>
                      <a:pt x="87" y="192"/>
                      <a:pt x="87" y="192"/>
                    </a:cubicBezTo>
                    <a:cubicBezTo>
                      <a:pt x="92" y="197"/>
                      <a:pt x="99" y="199"/>
                      <a:pt x="106" y="199"/>
                    </a:cubicBezTo>
                    <a:cubicBezTo>
                      <a:pt x="106" y="199"/>
                      <a:pt x="106" y="199"/>
                      <a:pt x="106" y="199"/>
                    </a:cubicBezTo>
                    <a:cubicBezTo>
                      <a:pt x="114" y="199"/>
                      <a:pt x="122" y="196"/>
                      <a:pt x="127" y="192"/>
                    </a:cubicBezTo>
                    <a:cubicBezTo>
                      <a:pt x="192" y="125"/>
                      <a:pt x="192" y="125"/>
                      <a:pt x="192" y="125"/>
                    </a:cubicBezTo>
                    <a:cubicBezTo>
                      <a:pt x="201" y="116"/>
                      <a:pt x="202" y="100"/>
                      <a:pt x="193" y="91"/>
                    </a:cubicBezTo>
                    <a:lnTo>
                      <a:pt x="105" y="4"/>
                    </a:lnTo>
                    <a:close/>
                  </a:path>
                </a:pathLst>
              </a:custGeom>
              <a:grp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3" name="Freeform 124">
                <a:extLst>
                  <a:ext uri="{FF2B5EF4-FFF2-40B4-BE49-F238E27FC236}">
                    <a16:creationId xmlns:a16="http://schemas.microsoft.com/office/drawing/2014/main" id="{87881AD9-E93F-BC82-C20A-83FAE57906A1}"/>
                  </a:ext>
                </a:extLst>
              </p:cNvPr>
              <p:cNvSpPr>
                <a:spLocks/>
              </p:cNvSpPr>
              <p:nvPr/>
            </p:nvSpPr>
            <p:spPr bwMode="auto">
              <a:xfrm>
                <a:off x="1403350" y="1023938"/>
                <a:ext cx="206375" cy="204788"/>
              </a:xfrm>
              <a:custGeom>
                <a:avLst/>
                <a:gdLst>
                  <a:gd name="T0" fmla="*/ 98 w 205"/>
                  <a:gd name="T1" fmla="*/ 203 h 205"/>
                  <a:gd name="T2" fmla="*/ 105 w 205"/>
                  <a:gd name="T3" fmla="*/ 205 h 205"/>
                  <a:gd name="T4" fmla="*/ 112 w 205"/>
                  <a:gd name="T5" fmla="*/ 203 h 205"/>
                  <a:gd name="T6" fmla="*/ 112 w 205"/>
                  <a:gd name="T7" fmla="*/ 189 h 205"/>
                  <a:gd name="T8" fmla="*/ 92 w 205"/>
                  <a:gd name="T9" fmla="*/ 170 h 205"/>
                  <a:gd name="T10" fmla="*/ 111 w 205"/>
                  <a:gd name="T11" fmla="*/ 151 h 205"/>
                  <a:gd name="T12" fmla="*/ 111 w 205"/>
                  <a:gd name="T13" fmla="*/ 138 h 205"/>
                  <a:gd name="T14" fmla="*/ 98 w 205"/>
                  <a:gd name="T15" fmla="*/ 138 h 205"/>
                  <a:gd name="T16" fmla="*/ 79 w 205"/>
                  <a:gd name="T17" fmla="*/ 157 h 205"/>
                  <a:gd name="T18" fmla="*/ 53 w 205"/>
                  <a:gd name="T19" fmla="*/ 131 h 205"/>
                  <a:gd name="T20" fmla="*/ 98 w 205"/>
                  <a:gd name="T21" fmla="*/ 86 h 205"/>
                  <a:gd name="T22" fmla="*/ 98 w 205"/>
                  <a:gd name="T23" fmla="*/ 72 h 205"/>
                  <a:gd name="T24" fmla="*/ 85 w 205"/>
                  <a:gd name="T25" fmla="*/ 72 h 205"/>
                  <a:gd name="T26" fmla="*/ 39 w 205"/>
                  <a:gd name="T27" fmla="*/ 118 h 205"/>
                  <a:gd name="T28" fmla="*/ 26 w 205"/>
                  <a:gd name="T29" fmla="*/ 105 h 205"/>
                  <a:gd name="T30" fmla="*/ 26 w 205"/>
                  <a:gd name="T31" fmla="*/ 92 h 205"/>
                  <a:gd name="T32" fmla="*/ 91 w 205"/>
                  <a:gd name="T33" fmla="*/ 27 h 205"/>
                  <a:gd name="T34" fmla="*/ 104 w 205"/>
                  <a:gd name="T35" fmla="*/ 27 h 205"/>
                  <a:gd name="T36" fmla="*/ 188 w 205"/>
                  <a:gd name="T37" fmla="*/ 115 h 205"/>
                  <a:gd name="T38" fmla="*/ 201 w 205"/>
                  <a:gd name="T39" fmla="*/ 115 h 205"/>
                  <a:gd name="T40" fmla="*/ 201 w 205"/>
                  <a:gd name="T41" fmla="*/ 102 h 205"/>
                  <a:gd name="T42" fmla="*/ 118 w 205"/>
                  <a:gd name="T43" fmla="*/ 14 h 205"/>
                  <a:gd name="T44" fmla="*/ 118 w 205"/>
                  <a:gd name="T45" fmla="*/ 14 h 205"/>
                  <a:gd name="T46" fmla="*/ 78 w 205"/>
                  <a:gd name="T47" fmla="*/ 14 h 205"/>
                  <a:gd name="T48" fmla="*/ 13 w 205"/>
                  <a:gd name="T49" fmla="*/ 79 h 205"/>
                  <a:gd name="T50" fmla="*/ 13 w 205"/>
                  <a:gd name="T51" fmla="*/ 119 h 205"/>
                  <a:gd name="T52" fmla="*/ 98 w 205"/>
                  <a:gd name="T53"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05">
                    <a:moveTo>
                      <a:pt x="98" y="203"/>
                    </a:moveTo>
                    <a:cubicBezTo>
                      <a:pt x="100" y="205"/>
                      <a:pt x="103" y="205"/>
                      <a:pt x="105" y="205"/>
                    </a:cubicBezTo>
                    <a:cubicBezTo>
                      <a:pt x="108" y="205"/>
                      <a:pt x="110" y="205"/>
                      <a:pt x="112" y="203"/>
                    </a:cubicBezTo>
                    <a:cubicBezTo>
                      <a:pt x="115" y="199"/>
                      <a:pt x="115" y="193"/>
                      <a:pt x="112" y="189"/>
                    </a:cubicBezTo>
                    <a:cubicBezTo>
                      <a:pt x="105" y="183"/>
                      <a:pt x="98" y="176"/>
                      <a:pt x="92" y="170"/>
                    </a:cubicBezTo>
                    <a:cubicBezTo>
                      <a:pt x="111" y="151"/>
                      <a:pt x="111" y="151"/>
                      <a:pt x="111" y="151"/>
                    </a:cubicBezTo>
                    <a:cubicBezTo>
                      <a:pt x="115" y="148"/>
                      <a:pt x="115" y="142"/>
                      <a:pt x="111" y="138"/>
                    </a:cubicBezTo>
                    <a:cubicBezTo>
                      <a:pt x="107" y="134"/>
                      <a:pt x="102" y="134"/>
                      <a:pt x="98" y="138"/>
                    </a:cubicBezTo>
                    <a:cubicBezTo>
                      <a:pt x="79" y="157"/>
                      <a:pt x="79" y="157"/>
                      <a:pt x="79" y="157"/>
                    </a:cubicBezTo>
                    <a:cubicBezTo>
                      <a:pt x="69" y="147"/>
                      <a:pt x="60" y="138"/>
                      <a:pt x="53" y="131"/>
                    </a:cubicBezTo>
                    <a:cubicBezTo>
                      <a:pt x="98" y="86"/>
                      <a:pt x="98" y="86"/>
                      <a:pt x="98" y="86"/>
                    </a:cubicBezTo>
                    <a:cubicBezTo>
                      <a:pt x="102" y="82"/>
                      <a:pt x="102" y="76"/>
                      <a:pt x="98" y="72"/>
                    </a:cubicBezTo>
                    <a:cubicBezTo>
                      <a:pt x="94" y="69"/>
                      <a:pt x="88" y="69"/>
                      <a:pt x="85" y="72"/>
                    </a:cubicBezTo>
                    <a:cubicBezTo>
                      <a:pt x="39" y="118"/>
                      <a:pt x="39" y="118"/>
                      <a:pt x="39" y="118"/>
                    </a:cubicBezTo>
                    <a:cubicBezTo>
                      <a:pt x="31" y="110"/>
                      <a:pt x="26" y="105"/>
                      <a:pt x="26" y="105"/>
                    </a:cubicBezTo>
                    <a:cubicBezTo>
                      <a:pt x="26" y="105"/>
                      <a:pt x="20" y="98"/>
                      <a:pt x="26" y="92"/>
                    </a:cubicBezTo>
                    <a:cubicBezTo>
                      <a:pt x="91" y="27"/>
                      <a:pt x="91" y="27"/>
                      <a:pt x="91" y="27"/>
                    </a:cubicBezTo>
                    <a:cubicBezTo>
                      <a:pt x="96" y="23"/>
                      <a:pt x="100" y="22"/>
                      <a:pt x="104" y="27"/>
                    </a:cubicBezTo>
                    <a:cubicBezTo>
                      <a:pt x="107" y="30"/>
                      <a:pt x="140" y="67"/>
                      <a:pt x="188" y="115"/>
                    </a:cubicBezTo>
                    <a:cubicBezTo>
                      <a:pt x="192" y="119"/>
                      <a:pt x="198" y="119"/>
                      <a:pt x="201" y="115"/>
                    </a:cubicBezTo>
                    <a:cubicBezTo>
                      <a:pt x="205" y="111"/>
                      <a:pt x="205" y="105"/>
                      <a:pt x="201" y="102"/>
                    </a:cubicBezTo>
                    <a:cubicBezTo>
                      <a:pt x="151" y="52"/>
                      <a:pt x="118" y="14"/>
                      <a:pt x="118" y="14"/>
                    </a:cubicBezTo>
                    <a:cubicBezTo>
                      <a:pt x="118" y="14"/>
                      <a:pt x="118" y="14"/>
                      <a:pt x="118" y="14"/>
                    </a:cubicBezTo>
                    <a:cubicBezTo>
                      <a:pt x="104" y="0"/>
                      <a:pt x="88" y="4"/>
                      <a:pt x="78" y="14"/>
                    </a:cubicBezTo>
                    <a:cubicBezTo>
                      <a:pt x="13" y="79"/>
                      <a:pt x="13" y="79"/>
                      <a:pt x="13" y="79"/>
                    </a:cubicBezTo>
                    <a:cubicBezTo>
                      <a:pt x="0" y="91"/>
                      <a:pt x="3" y="109"/>
                      <a:pt x="13" y="119"/>
                    </a:cubicBezTo>
                    <a:cubicBezTo>
                      <a:pt x="13" y="119"/>
                      <a:pt x="49" y="153"/>
                      <a:pt x="98" y="203"/>
                    </a:cubicBezTo>
                    <a:close/>
                  </a:path>
                </a:pathLst>
              </a:custGeom>
              <a:grp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4" name="Freeform 125">
                <a:extLst>
                  <a:ext uri="{FF2B5EF4-FFF2-40B4-BE49-F238E27FC236}">
                    <a16:creationId xmlns:a16="http://schemas.microsoft.com/office/drawing/2014/main" id="{25499E3C-BB1B-CCC4-1B99-7E63B1947E4F}"/>
                  </a:ext>
                </a:extLst>
              </p:cNvPr>
              <p:cNvSpPr>
                <a:spLocks noEditPoints="1"/>
              </p:cNvSpPr>
              <p:nvPr/>
            </p:nvSpPr>
            <p:spPr bwMode="auto">
              <a:xfrm>
                <a:off x="1406525" y="1027113"/>
                <a:ext cx="427038" cy="425450"/>
              </a:xfrm>
              <a:custGeom>
                <a:avLst/>
                <a:gdLst>
                  <a:gd name="T0" fmla="*/ 373 w 427"/>
                  <a:gd name="T1" fmla="*/ 156 h 425"/>
                  <a:gd name="T2" fmla="*/ 420 w 427"/>
                  <a:gd name="T3" fmla="*/ 109 h 425"/>
                  <a:gd name="T4" fmla="*/ 427 w 427"/>
                  <a:gd name="T5" fmla="*/ 92 h 425"/>
                  <a:gd name="T6" fmla="*/ 420 w 427"/>
                  <a:gd name="T7" fmla="*/ 76 h 425"/>
                  <a:gd name="T8" fmla="*/ 351 w 427"/>
                  <a:gd name="T9" fmla="*/ 7 h 425"/>
                  <a:gd name="T10" fmla="*/ 335 w 427"/>
                  <a:gd name="T11" fmla="*/ 0 h 425"/>
                  <a:gd name="T12" fmla="*/ 319 w 427"/>
                  <a:gd name="T13" fmla="*/ 7 h 425"/>
                  <a:gd name="T14" fmla="*/ 270 w 427"/>
                  <a:gd name="T15" fmla="*/ 56 h 425"/>
                  <a:gd name="T16" fmla="*/ 268 w 427"/>
                  <a:gd name="T17" fmla="*/ 58 h 425"/>
                  <a:gd name="T18" fmla="*/ 45 w 427"/>
                  <a:gd name="T19" fmla="*/ 282 h 425"/>
                  <a:gd name="T20" fmla="*/ 42 w 427"/>
                  <a:gd name="T21" fmla="*/ 285 h 425"/>
                  <a:gd name="T22" fmla="*/ 1 w 427"/>
                  <a:gd name="T23" fmla="*/ 413 h 425"/>
                  <a:gd name="T24" fmla="*/ 3 w 427"/>
                  <a:gd name="T25" fmla="*/ 422 h 425"/>
                  <a:gd name="T26" fmla="*/ 10 w 427"/>
                  <a:gd name="T27" fmla="*/ 425 h 425"/>
                  <a:gd name="T28" fmla="*/ 12 w 427"/>
                  <a:gd name="T29" fmla="*/ 424 h 425"/>
                  <a:gd name="T30" fmla="*/ 143 w 427"/>
                  <a:gd name="T31" fmla="*/ 385 h 425"/>
                  <a:gd name="T32" fmla="*/ 147 w 427"/>
                  <a:gd name="T33" fmla="*/ 383 h 425"/>
                  <a:gd name="T34" fmla="*/ 371 w 427"/>
                  <a:gd name="T35" fmla="*/ 158 h 425"/>
                  <a:gd name="T36" fmla="*/ 373 w 427"/>
                  <a:gd name="T37" fmla="*/ 156 h 425"/>
                  <a:gd name="T38" fmla="*/ 332 w 427"/>
                  <a:gd name="T39" fmla="*/ 20 h 425"/>
                  <a:gd name="T40" fmla="*/ 335 w 427"/>
                  <a:gd name="T41" fmla="*/ 19 h 425"/>
                  <a:gd name="T42" fmla="*/ 338 w 427"/>
                  <a:gd name="T43" fmla="*/ 20 h 425"/>
                  <a:gd name="T44" fmla="*/ 407 w 427"/>
                  <a:gd name="T45" fmla="*/ 89 h 425"/>
                  <a:gd name="T46" fmla="*/ 408 w 427"/>
                  <a:gd name="T47" fmla="*/ 92 h 425"/>
                  <a:gd name="T48" fmla="*/ 407 w 427"/>
                  <a:gd name="T49" fmla="*/ 95 h 425"/>
                  <a:gd name="T50" fmla="*/ 365 w 427"/>
                  <a:gd name="T51" fmla="*/ 138 h 425"/>
                  <a:gd name="T52" fmla="*/ 290 w 427"/>
                  <a:gd name="T53" fmla="*/ 63 h 425"/>
                  <a:gd name="T54" fmla="*/ 332 w 427"/>
                  <a:gd name="T55" fmla="*/ 20 h 425"/>
                  <a:gd name="T56" fmla="*/ 124 w 427"/>
                  <a:gd name="T57" fmla="*/ 328 h 425"/>
                  <a:gd name="T58" fmla="*/ 98 w 427"/>
                  <a:gd name="T59" fmla="*/ 328 h 425"/>
                  <a:gd name="T60" fmla="*/ 98 w 427"/>
                  <a:gd name="T61" fmla="*/ 301 h 425"/>
                  <a:gd name="T62" fmla="*/ 299 w 427"/>
                  <a:gd name="T63" fmla="*/ 99 h 425"/>
                  <a:gd name="T64" fmla="*/ 327 w 427"/>
                  <a:gd name="T65" fmla="*/ 127 h 425"/>
                  <a:gd name="T66" fmla="*/ 124 w 427"/>
                  <a:gd name="T67" fmla="*/ 328 h 425"/>
                  <a:gd name="T68" fmla="*/ 277 w 427"/>
                  <a:gd name="T69" fmla="*/ 76 h 425"/>
                  <a:gd name="T70" fmla="*/ 286 w 427"/>
                  <a:gd name="T71" fmla="*/ 86 h 425"/>
                  <a:gd name="T72" fmla="*/ 86 w 427"/>
                  <a:gd name="T73" fmla="*/ 287 h 425"/>
                  <a:gd name="T74" fmla="*/ 70 w 427"/>
                  <a:gd name="T75" fmla="*/ 283 h 425"/>
                  <a:gd name="T76" fmla="*/ 277 w 427"/>
                  <a:gd name="T77" fmla="*/ 76 h 425"/>
                  <a:gd name="T78" fmla="*/ 57 w 427"/>
                  <a:gd name="T79" fmla="*/ 299 h 425"/>
                  <a:gd name="T80" fmla="*/ 79 w 427"/>
                  <a:gd name="T81" fmla="*/ 304 h 425"/>
                  <a:gd name="T82" fmla="*/ 79 w 427"/>
                  <a:gd name="T83" fmla="*/ 337 h 425"/>
                  <a:gd name="T84" fmla="*/ 88 w 427"/>
                  <a:gd name="T85" fmla="*/ 346 h 425"/>
                  <a:gd name="T86" fmla="*/ 121 w 427"/>
                  <a:gd name="T87" fmla="*/ 346 h 425"/>
                  <a:gd name="T88" fmla="*/ 128 w 427"/>
                  <a:gd name="T89" fmla="*/ 371 h 425"/>
                  <a:gd name="T90" fmla="*/ 24 w 427"/>
                  <a:gd name="T91" fmla="*/ 401 h 425"/>
                  <a:gd name="T92" fmla="*/ 57 w 427"/>
                  <a:gd name="T93" fmla="*/ 299 h 425"/>
                  <a:gd name="T94" fmla="*/ 144 w 427"/>
                  <a:gd name="T95" fmla="*/ 360 h 425"/>
                  <a:gd name="T96" fmla="*/ 138 w 427"/>
                  <a:gd name="T97" fmla="*/ 340 h 425"/>
                  <a:gd name="T98" fmla="*/ 341 w 427"/>
                  <a:gd name="T99" fmla="*/ 140 h 425"/>
                  <a:gd name="T100" fmla="*/ 351 w 427"/>
                  <a:gd name="T101" fmla="*/ 151 h 425"/>
                  <a:gd name="T102" fmla="*/ 144 w 427"/>
                  <a:gd name="T103" fmla="*/ 36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425">
                    <a:moveTo>
                      <a:pt x="373" y="156"/>
                    </a:moveTo>
                    <a:cubicBezTo>
                      <a:pt x="420" y="109"/>
                      <a:pt x="420" y="109"/>
                      <a:pt x="420" y="109"/>
                    </a:cubicBezTo>
                    <a:cubicBezTo>
                      <a:pt x="424" y="104"/>
                      <a:pt x="427" y="98"/>
                      <a:pt x="427" y="92"/>
                    </a:cubicBezTo>
                    <a:cubicBezTo>
                      <a:pt x="427" y="86"/>
                      <a:pt x="424" y="80"/>
                      <a:pt x="420" y="76"/>
                    </a:cubicBezTo>
                    <a:cubicBezTo>
                      <a:pt x="351" y="7"/>
                      <a:pt x="351" y="7"/>
                      <a:pt x="351" y="7"/>
                    </a:cubicBezTo>
                    <a:cubicBezTo>
                      <a:pt x="347" y="3"/>
                      <a:pt x="341" y="0"/>
                      <a:pt x="335" y="0"/>
                    </a:cubicBezTo>
                    <a:cubicBezTo>
                      <a:pt x="329" y="0"/>
                      <a:pt x="323" y="3"/>
                      <a:pt x="319" y="7"/>
                    </a:cubicBezTo>
                    <a:cubicBezTo>
                      <a:pt x="270" y="56"/>
                      <a:pt x="270" y="56"/>
                      <a:pt x="270" y="56"/>
                    </a:cubicBezTo>
                    <a:cubicBezTo>
                      <a:pt x="269" y="57"/>
                      <a:pt x="269" y="57"/>
                      <a:pt x="268" y="58"/>
                    </a:cubicBezTo>
                    <a:cubicBezTo>
                      <a:pt x="45" y="282"/>
                      <a:pt x="45" y="282"/>
                      <a:pt x="45" y="282"/>
                    </a:cubicBezTo>
                    <a:cubicBezTo>
                      <a:pt x="43" y="283"/>
                      <a:pt x="43" y="284"/>
                      <a:pt x="42" y="285"/>
                    </a:cubicBezTo>
                    <a:cubicBezTo>
                      <a:pt x="1" y="413"/>
                      <a:pt x="1" y="413"/>
                      <a:pt x="1" y="413"/>
                    </a:cubicBezTo>
                    <a:cubicBezTo>
                      <a:pt x="0" y="416"/>
                      <a:pt x="1" y="420"/>
                      <a:pt x="3" y="422"/>
                    </a:cubicBezTo>
                    <a:cubicBezTo>
                      <a:pt x="5" y="424"/>
                      <a:pt x="7" y="425"/>
                      <a:pt x="10" y="425"/>
                    </a:cubicBezTo>
                    <a:cubicBezTo>
                      <a:pt x="11" y="425"/>
                      <a:pt x="12" y="425"/>
                      <a:pt x="12" y="424"/>
                    </a:cubicBezTo>
                    <a:cubicBezTo>
                      <a:pt x="143" y="385"/>
                      <a:pt x="143" y="385"/>
                      <a:pt x="143" y="385"/>
                    </a:cubicBezTo>
                    <a:cubicBezTo>
                      <a:pt x="145" y="385"/>
                      <a:pt x="146" y="384"/>
                      <a:pt x="147" y="383"/>
                    </a:cubicBezTo>
                    <a:cubicBezTo>
                      <a:pt x="371" y="158"/>
                      <a:pt x="371" y="158"/>
                      <a:pt x="371" y="158"/>
                    </a:cubicBezTo>
                    <a:cubicBezTo>
                      <a:pt x="372" y="157"/>
                      <a:pt x="372" y="157"/>
                      <a:pt x="373" y="156"/>
                    </a:cubicBezTo>
                    <a:close/>
                    <a:moveTo>
                      <a:pt x="332" y="20"/>
                    </a:moveTo>
                    <a:cubicBezTo>
                      <a:pt x="333" y="19"/>
                      <a:pt x="334" y="19"/>
                      <a:pt x="335" y="19"/>
                    </a:cubicBezTo>
                    <a:cubicBezTo>
                      <a:pt x="336" y="19"/>
                      <a:pt x="337" y="19"/>
                      <a:pt x="338" y="20"/>
                    </a:cubicBezTo>
                    <a:cubicBezTo>
                      <a:pt x="407" y="89"/>
                      <a:pt x="407" y="89"/>
                      <a:pt x="407" y="89"/>
                    </a:cubicBezTo>
                    <a:cubicBezTo>
                      <a:pt x="408" y="90"/>
                      <a:pt x="408" y="92"/>
                      <a:pt x="408" y="92"/>
                    </a:cubicBezTo>
                    <a:cubicBezTo>
                      <a:pt x="408" y="93"/>
                      <a:pt x="408" y="94"/>
                      <a:pt x="407" y="95"/>
                    </a:cubicBezTo>
                    <a:cubicBezTo>
                      <a:pt x="365" y="138"/>
                      <a:pt x="365" y="138"/>
                      <a:pt x="365" y="138"/>
                    </a:cubicBezTo>
                    <a:cubicBezTo>
                      <a:pt x="290" y="63"/>
                      <a:pt x="290" y="63"/>
                      <a:pt x="290" y="63"/>
                    </a:cubicBezTo>
                    <a:lnTo>
                      <a:pt x="332" y="20"/>
                    </a:lnTo>
                    <a:close/>
                    <a:moveTo>
                      <a:pt x="124" y="328"/>
                    </a:moveTo>
                    <a:cubicBezTo>
                      <a:pt x="98" y="328"/>
                      <a:pt x="98" y="328"/>
                      <a:pt x="98" y="328"/>
                    </a:cubicBezTo>
                    <a:cubicBezTo>
                      <a:pt x="98" y="301"/>
                      <a:pt x="98" y="301"/>
                      <a:pt x="98" y="301"/>
                    </a:cubicBezTo>
                    <a:cubicBezTo>
                      <a:pt x="299" y="99"/>
                      <a:pt x="299" y="99"/>
                      <a:pt x="299" y="99"/>
                    </a:cubicBezTo>
                    <a:cubicBezTo>
                      <a:pt x="327" y="127"/>
                      <a:pt x="327" y="127"/>
                      <a:pt x="327" y="127"/>
                    </a:cubicBezTo>
                    <a:lnTo>
                      <a:pt x="124" y="328"/>
                    </a:lnTo>
                    <a:close/>
                    <a:moveTo>
                      <a:pt x="277" y="76"/>
                    </a:moveTo>
                    <a:cubicBezTo>
                      <a:pt x="286" y="86"/>
                      <a:pt x="286" y="86"/>
                      <a:pt x="286" y="86"/>
                    </a:cubicBezTo>
                    <a:cubicBezTo>
                      <a:pt x="86" y="287"/>
                      <a:pt x="86" y="287"/>
                      <a:pt x="86" y="287"/>
                    </a:cubicBezTo>
                    <a:cubicBezTo>
                      <a:pt x="70" y="283"/>
                      <a:pt x="70" y="283"/>
                      <a:pt x="70" y="283"/>
                    </a:cubicBezTo>
                    <a:lnTo>
                      <a:pt x="277" y="76"/>
                    </a:lnTo>
                    <a:close/>
                    <a:moveTo>
                      <a:pt x="57" y="299"/>
                    </a:moveTo>
                    <a:cubicBezTo>
                      <a:pt x="79" y="304"/>
                      <a:pt x="79" y="304"/>
                      <a:pt x="79" y="304"/>
                    </a:cubicBezTo>
                    <a:cubicBezTo>
                      <a:pt x="79" y="337"/>
                      <a:pt x="79" y="337"/>
                      <a:pt x="79" y="337"/>
                    </a:cubicBezTo>
                    <a:cubicBezTo>
                      <a:pt x="79" y="342"/>
                      <a:pt x="83" y="346"/>
                      <a:pt x="88" y="346"/>
                    </a:cubicBezTo>
                    <a:cubicBezTo>
                      <a:pt x="121" y="346"/>
                      <a:pt x="121" y="346"/>
                      <a:pt x="121" y="346"/>
                    </a:cubicBezTo>
                    <a:cubicBezTo>
                      <a:pt x="128" y="371"/>
                      <a:pt x="128" y="371"/>
                      <a:pt x="128" y="371"/>
                    </a:cubicBezTo>
                    <a:cubicBezTo>
                      <a:pt x="24" y="401"/>
                      <a:pt x="24" y="401"/>
                      <a:pt x="24" y="401"/>
                    </a:cubicBezTo>
                    <a:lnTo>
                      <a:pt x="57" y="299"/>
                    </a:lnTo>
                    <a:close/>
                    <a:moveTo>
                      <a:pt x="144" y="360"/>
                    </a:moveTo>
                    <a:cubicBezTo>
                      <a:pt x="138" y="340"/>
                      <a:pt x="138" y="340"/>
                      <a:pt x="138" y="340"/>
                    </a:cubicBezTo>
                    <a:cubicBezTo>
                      <a:pt x="341" y="140"/>
                      <a:pt x="341" y="140"/>
                      <a:pt x="341" y="140"/>
                    </a:cubicBezTo>
                    <a:cubicBezTo>
                      <a:pt x="351" y="151"/>
                      <a:pt x="351" y="151"/>
                      <a:pt x="351" y="151"/>
                    </a:cubicBezTo>
                    <a:lnTo>
                      <a:pt x="144" y="360"/>
                    </a:lnTo>
                    <a:close/>
                  </a:path>
                </a:pathLst>
              </a:custGeom>
              <a:grpFill/>
              <a:ln>
                <a:noFill/>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cxnSp>
        <p:nvCxnSpPr>
          <p:cNvPr id="5" name="Straight Connector 4">
            <a:extLst>
              <a:ext uri="{FF2B5EF4-FFF2-40B4-BE49-F238E27FC236}">
                <a16:creationId xmlns:a16="http://schemas.microsoft.com/office/drawing/2014/main" id="{5217CF36-F4AE-D5C8-7CD2-FAFE27261E26}"/>
              </a:ext>
            </a:extLst>
          </p:cNvPr>
          <p:cNvCxnSpPr>
            <a:cxnSpLocks/>
          </p:cNvCxnSpPr>
          <p:nvPr/>
        </p:nvCxnSpPr>
        <p:spPr>
          <a:xfrm>
            <a:off x="3360932" y="2474053"/>
            <a:ext cx="0" cy="35088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1FBA8F1-87A5-995F-4BD0-59B388A70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96" y="15157"/>
            <a:ext cx="1423299" cy="1635542"/>
          </a:xfrm>
          <a:prstGeom prst="rect">
            <a:avLst/>
          </a:prstGeom>
        </p:spPr>
      </p:pic>
      <p:sp>
        <p:nvSpPr>
          <p:cNvPr id="16" name="TextBox 15">
            <a:extLst>
              <a:ext uri="{FF2B5EF4-FFF2-40B4-BE49-F238E27FC236}">
                <a16:creationId xmlns:a16="http://schemas.microsoft.com/office/drawing/2014/main" id="{FBC91B64-2819-A3CC-A0DE-D5696216F790}"/>
              </a:ext>
            </a:extLst>
          </p:cNvPr>
          <p:cNvSpPr txBox="1"/>
          <p:nvPr/>
        </p:nvSpPr>
        <p:spPr>
          <a:xfrm>
            <a:off x="650714" y="2515645"/>
            <a:ext cx="2592222" cy="3701013"/>
          </a:xfrm>
          <a:prstGeom prst="rect">
            <a:avLst/>
          </a:prstGeom>
          <a:noFill/>
        </p:spPr>
        <p:txBody>
          <a:bodyPr wrap="square" lIns="0" tIns="0" rIns="0" bIns="0" rtlCol="0">
            <a:spAutoFit/>
          </a:bodyPr>
          <a:lstStyle/>
          <a:p>
            <a:pPr defTabSz="914377"/>
            <a:r>
              <a:rPr lang="en-US" sz="125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SAFe For Government:</a:t>
            </a:r>
            <a:endParaRPr lang="en-US" sz="1250"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endParaRPr>
          </a:p>
          <a:p>
            <a:r>
              <a:rPr lang="en-US" sz="1200" dirty="0">
                <a:latin typeface="Lato" panose="020F0502020204030203" pitchFamily="34" charset="0"/>
                <a:ea typeface="Lato" panose="020F0502020204030203" pitchFamily="34" charset="0"/>
                <a:cs typeface="Lato" panose="020F0502020204030203" pitchFamily="34" charset="0"/>
              </a:rPr>
              <a:t>This consist a 4-session [3-hours each] Instructor-led live-class training with 1-hr Q&amp;A per session | total of 4-hour follow-up </a:t>
            </a:r>
            <a:r>
              <a:rPr lang="en-US" sz="1200" b="1" dirty="0">
                <a:latin typeface="Lato" panose="020F0502020204030203" pitchFamily="34" charset="0"/>
                <a:ea typeface="Lato" panose="020F0502020204030203" pitchFamily="34" charset="0"/>
                <a:cs typeface="Lato" panose="020F0502020204030203" pitchFamily="34" charset="0"/>
              </a:rPr>
              <a:t>|</a:t>
            </a:r>
            <a:r>
              <a:rPr lang="en-US" sz="1200" dirty="0">
                <a:latin typeface="Lato" panose="020F0502020204030203" pitchFamily="34" charset="0"/>
                <a:ea typeface="Lato" panose="020F0502020204030203" pitchFamily="34" charset="0"/>
                <a:cs typeface="Lato" panose="020F0502020204030203" pitchFamily="34" charset="0"/>
              </a:rPr>
              <a:t> access to self-study material, exam scheduling, and certification upon passing exam. </a:t>
            </a:r>
          </a:p>
          <a:p>
            <a:endParaRPr lang="en-US" sz="1200" dirty="0">
              <a:latin typeface="Lato" panose="020F0502020204030203" pitchFamily="34" charset="0"/>
              <a:ea typeface="Lato" panose="020F0502020204030203" pitchFamily="34" charset="0"/>
              <a:cs typeface="Lato" panose="020F0502020204030203" pitchFamily="34" charset="0"/>
            </a:endParaRPr>
          </a:p>
          <a:p>
            <a:r>
              <a:rPr lang="en-US" sz="1200" dirty="0">
                <a:latin typeface="Lato" panose="020F0502020204030203" pitchFamily="34" charset="0"/>
                <a:ea typeface="Lato" panose="020F0502020204030203" pitchFamily="34" charset="0"/>
                <a:cs typeface="Lato" panose="020F0502020204030203" pitchFamily="34" charset="0"/>
              </a:rPr>
              <a:t>This includes access to continuous learning support from instructors &amp; other Agile Experts via the Agile Masters Discourse Platform. </a:t>
            </a:r>
          </a:p>
          <a:p>
            <a:r>
              <a:rPr lang="en-US" sz="1200" dirty="0">
                <a:latin typeface="Lato" panose="020F0502020204030203" pitchFamily="34" charset="0"/>
                <a:ea typeface="Lato" panose="020F0502020204030203" pitchFamily="34" charset="0"/>
                <a:cs typeface="Lato" panose="020F0502020204030203" pitchFamily="34" charset="0"/>
              </a:rPr>
              <a:t>[</a:t>
            </a:r>
            <a:r>
              <a:rPr lang="en-US" sz="1200" i="1" dirty="0">
                <a:latin typeface="Lato" panose="020F0502020204030203" pitchFamily="34" charset="0"/>
                <a:ea typeface="Lato" panose="020F0502020204030203" pitchFamily="34" charset="0"/>
                <a:cs typeface="Lato" panose="020F0502020204030203" pitchFamily="34" charset="0"/>
              </a:rPr>
              <a:t>plus</a:t>
            </a:r>
            <a:r>
              <a:rPr lang="en-US" sz="1200" dirty="0">
                <a:latin typeface="Lato" panose="020F0502020204030203" pitchFamily="34" charset="0"/>
                <a:ea typeface="Lato" panose="020F0502020204030203" pitchFamily="34" charset="0"/>
                <a:cs typeface="Lato" panose="020F0502020204030203" pitchFamily="34" charset="0"/>
              </a:rPr>
              <a:t> Applicable Coaching Support].</a:t>
            </a:r>
          </a:p>
          <a:p>
            <a:endParaRPr lang="en-US" sz="1200" dirty="0">
              <a:latin typeface="Lato" panose="020F0502020204030203" pitchFamily="34" charset="0"/>
              <a:ea typeface="Lato" panose="020F0502020204030203" pitchFamily="34" charset="0"/>
              <a:cs typeface="Lato" panose="020F0502020204030203" pitchFamily="34" charset="0"/>
            </a:endParaRPr>
          </a:p>
          <a:p>
            <a:endParaRPr lang="en-US" sz="1200" dirty="0">
              <a:latin typeface="Lato" panose="020F0502020204030203" pitchFamily="34" charset="0"/>
              <a:ea typeface="Lato" panose="020F0502020204030203" pitchFamily="34" charset="0"/>
              <a:cs typeface="Lato" panose="020F0502020204030203" pitchFamily="34" charset="0"/>
            </a:endParaRPr>
          </a:p>
          <a:p>
            <a:r>
              <a:rPr lang="en-US" sz="1200" dirty="0">
                <a:latin typeface="Lato" panose="020F0502020204030203" pitchFamily="34" charset="0"/>
                <a:ea typeface="Lato" panose="020F0502020204030203" pitchFamily="34" charset="0"/>
                <a:cs typeface="Lato" panose="020F0502020204030203" pitchFamily="34" charset="0"/>
              </a:rPr>
              <a:t>Affixed cost of the training per official is $1,950.00 and Agile Masters has secured a waiver of 50% for all your Public Officials. </a:t>
            </a:r>
          </a:p>
          <a:p>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1">
            <a:extLst>
              <a:ext uri="{FF2B5EF4-FFF2-40B4-BE49-F238E27FC236}">
                <a16:creationId xmlns:a16="http://schemas.microsoft.com/office/drawing/2014/main" id="{F0925D67-2983-7923-0ADE-FB91392A1336}"/>
              </a:ext>
            </a:extLst>
          </p:cNvPr>
          <p:cNvSpPr txBox="1">
            <a:spLocks/>
          </p:cNvSpPr>
          <p:nvPr/>
        </p:nvSpPr>
        <p:spPr>
          <a:xfrm>
            <a:off x="549254" y="5001367"/>
            <a:ext cx="1237015" cy="3016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1600" b="1" dirty="0">
                <a:solidFill>
                  <a:srgbClr val="5B9BD5">
                    <a:lumMod val="50000"/>
                  </a:srgbClr>
                </a:solidFill>
                <a:latin typeface="Lato" panose="020F0502020204030203" pitchFamily="34" charset="0"/>
                <a:ea typeface="Lato" panose="020F0502020204030203" pitchFamily="34" charset="0"/>
                <a:cs typeface="Lato" panose="020F0502020204030203" pitchFamily="34" charset="0"/>
              </a:rPr>
              <a:t>THE</a:t>
            </a:r>
            <a:r>
              <a:rPr lang="en-US" sz="1600" b="1" dirty="0">
                <a:solidFill>
                  <a:srgbClr val="ED7D31"/>
                </a:solidFill>
                <a:latin typeface="Lato" panose="020F0502020204030203" pitchFamily="34" charset="0"/>
                <a:ea typeface="Lato" panose="020F0502020204030203" pitchFamily="34" charset="0"/>
                <a:cs typeface="Lato" panose="020F0502020204030203" pitchFamily="34" charset="0"/>
              </a:rPr>
              <a:t> </a:t>
            </a:r>
            <a:r>
              <a:rPr lang="en-US" sz="1600" b="1" dirty="0">
                <a:solidFill>
                  <a:srgbClr val="5B9BD5"/>
                </a:solidFill>
                <a:latin typeface="Lato" panose="020F0502020204030203" pitchFamily="34" charset="0"/>
                <a:ea typeface="Lato" panose="020F0502020204030203" pitchFamily="34" charset="0"/>
                <a:cs typeface="Lato" panose="020F0502020204030203" pitchFamily="34" charset="0"/>
              </a:rPr>
              <a:t>COST</a:t>
            </a:r>
          </a:p>
        </p:txBody>
      </p:sp>
      <p:sp>
        <p:nvSpPr>
          <p:cNvPr id="15" name="TextBox 14">
            <a:extLst>
              <a:ext uri="{FF2B5EF4-FFF2-40B4-BE49-F238E27FC236}">
                <a16:creationId xmlns:a16="http://schemas.microsoft.com/office/drawing/2014/main" id="{8A3BB24E-B9D2-9315-40EF-F4CAFECBC99F}"/>
              </a:ext>
            </a:extLst>
          </p:cNvPr>
          <p:cNvSpPr txBox="1"/>
          <p:nvPr/>
        </p:nvSpPr>
        <p:spPr>
          <a:xfrm>
            <a:off x="1561427" y="5819259"/>
            <a:ext cx="1957918" cy="444994"/>
          </a:xfrm>
          <a:prstGeom prst="rect">
            <a:avLst/>
          </a:prstGeom>
          <a:noFill/>
        </p:spPr>
        <p:txBody>
          <a:bodyPr wrap="square" lIns="0" tIns="0" rIns="0" bIns="0" rtlCol="1">
            <a:spAutoFit/>
          </a:bodyPr>
          <a:lstStyle/>
          <a:p>
            <a:pPr algn="ctr" defTabSz="914377">
              <a:lnSpc>
                <a:spcPts val="1600"/>
              </a:lnSpc>
              <a:spcAft>
                <a:spcPts val="400"/>
              </a:spcAft>
            </a:pPr>
            <a:r>
              <a:rPr lang="en-US" sz="800" b="1" cap="all" spc="27" dirty="0">
                <a:solidFill>
                  <a:srgbClr val="A5A5A5"/>
                </a:solidFill>
                <a:latin typeface="Lato" pitchFamily="34" charset="0"/>
                <a:ea typeface="Open Sans" pitchFamily="34" charset="0"/>
                <a:cs typeface="Open Sans" pitchFamily="34" charset="0"/>
              </a:rPr>
              <a:t>[$1,950 LESS 50% WAIVER]</a:t>
            </a:r>
          </a:p>
          <a:p>
            <a:pPr algn="ctr" defTabSz="914377">
              <a:lnSpc>
                <a:spcPts val="1600"/>
              </a:lnSpc>
              <a:spcAft>
                <a:spcPts val="400"/>
              </a:spcAft>
            </a:pPr>
            <a:r>
              <a:rPr lang="en-US" sz="1267" b="1" cap="all" spc="27" dirty="0">
                <a:solidFill>
                  <a:schemeClr val="accent1">
                    <a:lumMod val="50000"/>
                  </a:schemeClr>
                </a:solidFill>
                <a:latin typeface="Lato" pitchFamily="34" charset="0"/>
                <a:ea typeface="Open Sans" pitchFamily="34" charset="0"/>
                <a:cs typeface="Open Sans" pitchFamily="34" charset="0"/>
              </a:rPr>
              <a:t>$975.</a:t>
            </a:r>
            <a:r>
              <a:rPr lang="en-US" sz="800" b="1" cap="all" spc="27" dirty="0">
                <a:solidFill>
                  <a:schemeClr val="accent1">
                    <a:lumMod val="50000"/>
                  </a:schemeClr>
                </a:solidFill>
                <a:latin typeface="Lato" pitchFamily="34" charset="0"/>
                <a:ea typeface="Open Sans" pitchFamily="34" charset="0"/>
                <a:cs typeface="Open Sans" pitchFamily="34" charset="0"/>
              </a:rPr>
              <a:t>00</a:t>
            </a:r>
            <a:r>
              <a:rPr lang="en-US" sz="1267" b="1" cap="all" spc="27" dirty="0">
                <a:solidFill>
                  <a:schemeClr val="accent1">
                    <a:lumMod val="50000"/>
                  </a:schemeClr>
                </a:solidFill>
                <a:latin typeface="Lato" pitchFamily="34" charset="0"/>
                <a:ea typeface="Open Sans" pitchFamily="34" charset="0"/>
                <a:cs typeface="Open Sans" pitchFamily="34" charset="0"/>
              </a:rPr>
              <a:t> ONLY!</a:t>
            </a:r>
          </a:p>
        </p:txBody>
      </p:sp>
      <p:cxnSp>
        <p:nvCxnSpPr>
          <p:cNvPr id="17" name="Straight Connector 16">
            <a:extLst>
              <a:ext uri="{FF2B5EF4-FFF2-40B4-BE49-F238E27FC236}">
                <a16:creationId xmlns:a16="http://schemas.microsoft.com/office/drawing/2014/main" id="{38DEE23D-79F6-7DCB-8469-8A92AEFA5057}"/>
              </a:ext>
            </a:extLst>
          </p:cNvPr>
          <p:cNvCxnSpPr>
            <a:cxnSpLocks/>
          </p:cNvCxnSpPr>
          <p:nvPr/>
        </p:nvCxnSpPr>
        <p:spPr>
          <a:xfrm>
            <a:off x="1976504" y="6308689"/>
            <a:ext cx="111094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D82801-4F1E-0D87-5B08-99F81FEDB974}"/>
              </a:ext>
            </a:extLst>
          </p:cNvPr>
          <p:cNvSpPr txBox="1"/>
          <p:nvPr/>
        </p:nvSpPr>
        <p:spPr>
          <a:xfrm>
            <a:off x="1135625" y="6486849"/>
            <a:ext cx="4480323" cy="174343"/>
          </a:xfrm>
          <a:prstGeom prst="rect">
            <a:avLst/>
          </a:prstGeom>
          <a:noFill/>
        </p:spPr>
        <p:txBody>
          <a:bodyPr wrap="square" lIns="0" tIns="0" rIns="0" bIns="0" rtlCol="0">
            <a:spAutoFit/>
          </a:bodyPr>
          <a:lstStyle/>
          <a:p>
            <a:pPr algn="ctr" defTabSz="914377"/>
            <a:r>
              <a:rPr lang="en-US" sz="1133" b="1" spc="800" dirty="0">
                <a:solidFill>
                  <a:prstClr val="white">
                    <a:lumMod val="50000"/>
                  </a:prstClr>
                </a:solidFill>
                <a:latin typeface="Lato" panose="020F0502020204030203" pitchFamily="34" charset="0"/>
              </a:rPr>
              <a:t>WWW.AGILEMASTERS.ORG</a:t>
            </a:r>
          </a:p>
        </p:txBody>
      </p:sp>
    </p:spTree>
    <p:extLst>
      <p:ext uri="{BB962C8B-B14F-4D97-AF65-F5344CB8AC3E}">
        <p14:creationId xmlns:p14="http://schemas.microsoft.com/office/powerpoint/2010/main" val="101945977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750"/>
                                        <p:tgtEl>
                                          <p:spTgt spid="48"/>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75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75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par>
                          <p:cTn id="47" fill="hold">
                            <p:stCondLst>
                              <p:cond delay="525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5750"/>
                            </p:stCondLst>
                            <p:childTnLst>
                              <p:par>
                                <p:cTn id="52" presetID="2" presetClass="entr" presetSubtype="4"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par>
                          <p:cTn id="56" fill="hold">
                            <p:stCondLst>
                              <p:cond delay="625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67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p:bldP spid="25" grpId="0" animBg="1"/>
      <p:bldP spid="48" grpId="0"/>
      <p:bldP spid="10" grpId="0"/>
      <p:bldP spid="4" grpId="0"/>
      <p:bldP spid="16" grpId="0"/>
      <p:bldP spid="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8" r="378"/>
          <a:stretch/>
        </p:blipFill>
        <p:spPr>
          <a:xfrm>
            <a:off x="3376924" y="-1"/>
            <a:ext cx="8815075" cy="6857988"/>
          </a:xfrm>
        </p:spPr>
      </p:pic>
      <p:sp>
        <p:nvSpPr>
          <p:cNvPr id="18" name="Freeform 23"/>
          <p:cNvSpPr>
            <a:spLocks/>
          </p:cNvSpPr>
          <p:nvPr/>
        </p:nvSpPr>
        <p:spPr bwMode="auto">
          <a:xfrm flipH="1">
            <a:off x="-5" y="0"/>
            <a:ext cx="10392701" cy="6858000"/>
          </a:xfrm>
          <a:custGeom>
            <a:avLst/>
            <a:gdLst>
              <a:gd name="T0" fmla="*/ 0 w 2720"/>
              <a:gd name="T1" fmla="*/ 2996 h 2996"/>
              <a:gd name="T2" fmla="*/ 2720 w 2720"/>
              <a:gd name="T3" fmla="*/ 2996 h 2996"/>
              <a:gd name="T4" fmla="*/ 2720 w 2720"/>
              <a:gd name="T5" fmla="*/ 0 h 2996"/>
              <a:gd name="T6" fmla="*/ 1080 w 2720"/>
              <a:gd name="T7" fmla="*/ 0 h 2996"/>
              <a:gd name="T8" fmla="*/ 0 w 2720"/>
              <a:gd name="T9" fmla="*/ 2996 h 2996"/>
            </a:gdLst>
            <a:ahLst/>
            <a:cxnLst>
              <a:cxn ang="0">
                <a:pos x="T0" y="T1"/>
              </a:cxn>
              <a:cxn ang="0">
                <a:pos x="T2" y="T3"/>
              </a:cxn>
              <a:cxn ang="0">
                <a:pos x="T4" y="T5"/>
              </a:cxn>
              <a:cxn ang="0">
                <a:pos x="T6" y="T7"/>
              </a:cxn>
              <a:cxn ang="0">
                <a:pos x="T8" y="T9"/>
              </a:cxn>
            </a:cxnLst>
            <a:rect l="0" t="0" r="r" b="b"/>
            <a:pathLst>
              <a:path w="2720" h="2996">
                <a:moveTo>
                  <a:pt x="0" y="2996"/>
                </a:moveTo>
                <a:lnTo>
                  <a:pt x="2720" y="2996"/>
                </a:lnTo>
                <a:lnTo>
                  <a:pt x="2720" y="0"/>
                </a:lnTo>
                <a:lnTo>
                  <a:pt x="1080" y="0"/>
                </a:lnTo>
                <a:lnTo>
                  <a:pt x="0" y="2996"/>
                </a:lnTo>
                <a:close/>
              </a:path>
            </a:pathLst>
          </a:custGeom>
          <a:solidFill>
            <a:schemeClr val="accent1"/>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dirty="0">
              <a:solidFill>
                <a:prstClr val="black"/>
              </a:solidFill>
              <a:latin typeface="Calibri" panose="020F0502020204030204"/>
            </a:endParaRPr>
          </a:p>
        </p:txBody>
      </p:sp>
      <p:sp>
        <p:nvSpPr>
          <p:cNvPr id="15" name="TextBox 14"/>
          <p:cNvSpPr txBox="1"/>
          <p:nvPr/>
        </p:nvSpPr>
        <p:spPr>
          <a:xfrm>
            <a:off x="1537108" y="6414422"/>
            <a:ext cx="4480323" cy="174343"/>
          </a:xfrm>
          <a:prstGeom prst="rect">
            <a:avLst/>
          </a:prstGeom>
          <a:noFill/>
        </p:spPr>
        <p:txBody>
          <a:bodyPr wrap="square" lIns="0" tIns="0" rIns="0" bIns="0" rtlCol="0">
            <a:spAutoFit/>
          </a:bodyPr>
          <a:lstStyle/>
          <a:p>
            <a:pPr algn="ctr" defTabSz="914377"/>
            <a:r>
              <a:rPr lang="en-US" sz="1133" b="1" spc="800" dirty="0">
                <a:solidFill>
                  <a:prstClr val="white"/>
                </a:solidFill>
                <a:latin typeface="Lato" panose="020F0502020204030203" pitchFamily="34" charset="0"/>
              </a:rPr>
              <a:t>WWW.AGILEMASTERS.ORG</a:t>
            </a:r>
          </a:p>
        </p:txBody>
      </p:sp>
      <p:sp>
        <p:nvSpPr>
          <p:cNvPr id="2" name="TextBox 1">
            <a:extLst>
              <a:ext uri="{FF2B5EF4-FFF2-40B4-BE49-F238E27FC236}">
                <a16:creationId xmlns:a16="http://schemas.microsoft.com/office/drawing/2014/main" id="{107D284F-8860-0560-09BE-A8B0026749A5}"/>
              </a:ext>
            </a:extLst>
          </p:cNvPr>
          <p:cNvSpPr txBox="1"/>
          <p:nvPr/>
        </p:nvSpPr>
        <p:spPr>
          <a:xfrm>
            <a:off x="3729981" y="1407990"/>
            <a:ext cx="3437735" cy="4932119"/>
          </a:xfrm>
          <a:prstGeom prst="rect">
            <a:avLst/>
          </a:prstGeom>
          <a:noFill/>
        </p:spPr>
        <p:txBody>
          <a:bodyPr wrap="square" lIns="0" tIns="0" rIns="0" bIns="0" rtlCol="0">
            <a:spAutoFit/>
          </a:bodyPr>
          <a:lstStyle/>
          <a:p>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5. Risk Management</a:t>
            </a:r>
            <a:endParaRPr lang="en-U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Risk Mitigation:</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Officers get equipped to identify and mitigate risks early, reducing project failures.</a:t>
            </a:r>
          </a:p>
          <a:p>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Compliance</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Agile-SAFe ensures adherence to laws and regulations, minimizing legal risks.</a:t>
            </a:r>
          </a:p>
          <a:p>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6. Continuous Improvement</a:t>
            </a:r>
            <a:endParaRPr lang="en-U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Learning Culture</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The program encourages ongoing learning and application of lessons to future projects.</a:t>
            </a:r>
          </a:p>
          <a:p>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Innovation</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Agile-SAFe promotes experimentation and feedback, driving service innovation.</a:t>
            </a:r>
            <a:b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br>
            <a:endPar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endParaRPr>
          </a:p>
          <a:p>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7. Employee Empowerment</a:t>
            </a:r>
            <a:endParaRPr lang="en-US" sz="13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Job Satisfaction</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Certified officers feel more confident, leading to higher job satisfaction.</a:t>
            </a:r>
          </a:p>
          <a:p>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Empowerment</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Training empowers officers to make informed decisions, enhancing organizational responsiveness.</a:t>
            </a:r>
          </a:p>
          <a:p>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ct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In summary, the Agile-SAFe for Government program equips public service organizations with the tools to improve efficiency, adapt to changes, enhance collaboration, manage risks, and continuously innovate, leading to superior public service delivery.</a:t>
            </a:r>
          </a:p>
        </p:txBody>
      </p:sp>
      <p:sp>
        <p:nvSpPr>
          <p:cNvPr id="3" name="TextBox 2">
            <a:extLst>
              <a:ext uri="{FF2B5EF4-FFF2-40B4-BE49-F238E27FC236}">
                <a16:creationId xmlns:a16="http://schemas.microsoft.com/office/drawing/2014/main" id="{32CB909E-0EDB-D941-7D9D-27DDF42AA2BB}"/>
              </a:ext>
            </a:extLst>
          </p:cNvPr>
          <p:cNvSpPr txBox="1"/>
          <p:nvPr/>
        </p:nvSpPr>
        <p:spPr>
          <a:xfrm>
            <a:off x="408189" y="1261821"/>
            <a:ext cx="3155547" cy="5078313"/>
          </a:xfrm>
          <a:prstGeom prst="rect">
            <a:avLst/>
          </a:prstGeom>
          <a:noFill/>
        </p:spPr>
        <p:txBody>
          <a:bodyPr wrap="square" lIns="0" tIns="0" rIns="0" bIns="0" rtlCol="0">
            <a:spAutoFit/>
          </a:bodyPr>
          <a:lstStyle/>
          <a:p>
            <a:pPr algn="r"/>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1. Enhanced Project Delivery</a:t>
            </a:r>
          </a:p>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Efficiency:</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Trained officers streamline processes, reducing timelines and costs, leading to quicker service delivery.</a:t>
            </a:r>
          </a:p>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Resource Optimization:</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Officers better manage resources, ensuring effective use of public funds and personnel.</a:t>
            </a:r>
          </a:p>
          <a:p>
            <a:pPr algn="r"/>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2. Strategic Alignment</a:t>
            </a:r>
          </a:p>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Consistent Vision</a:t>
            </a:r>
            <a:r>
              <a:rPr lang="en-US" sz="1200" b="1"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a:t>
            </a:r>
            <a:r>
              <a:rPr lang="en-US" sz="120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SAFe aligns projects with organizational goals, ensuring all efforts support the public service mission.</a:t>
            </a:r>
          </a:p>
          <a:p>
            <a:pPr algn="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Accountability:</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Transparent frameworks that  enable better progress tracking &amp; accountability.</a:t>
            </a:r>
          </a:p>
          <a:p>
            <a:pPr algn="r"/>
            <a:endParaRPr lang="en-US" sz="115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3. Adaptability</a:t>
            </a:r>
            <a:endParaRPr lang="en-US" sz="13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Policy Response</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Officers quickly adapts to policy changes, keeping the organization agile.</a:t>
            </a:r>
          </a:p>
          <a:p>
            <a:pPr algn="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Flexibility</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Projects gets adjusted to remain relevant and effective.</a:t>
            </a:r>
            <a:b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br>
            <a:endPar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endParaRPr>
          </a:p>
          <a:p>
            <a:pPr algn="r"/>
            <a:r>
              <a:rPr lang="en-US" sz="1300" b="1" dirty="0">
                <a:solidFill>
                  <a:schemeClr val="bg1"/>
                </a:solidFill>
                <a:latin typeface="Lato" panose="020F0502020204030203" pitchFamily="34" charset="0"/>
                <a:ea typeface="Lato" panose="020F0502020204030203" pitchFamily="34" charset="0"/>
                <a:cs typeface="Lato" panose="020F0502020204030203" pitchFamily="34" charset="0"/>
              </a:rPr>
              <a:t>4. Improved Collaboration</a:t>
            </a:r>
            <a:endParaRPr lang="en-US" sz="13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Cross-Departmental Collaboration</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Agile-SAFe fosters communication across departments, breaking down silos.</a:t>
            </a:r>
          </a:p>
          <a:p>
            <a:pPr algn="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Stakeholder Engagement</a:t>
            </a:r>
            <a:r>
              <a:rPr lang="en-US" sz="115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115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1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Regular interaction ensures public services meet community needs.</a:t>
            </a:r>
          </a:p>
        </p:txBody>
      </p:sp>
      <p:pic>
        <p:nvPicPr>
          <p:cNvPr id="7" name="Picture 6">
            <a:extLst>
              <a:ext uri="{FF2B5EF4-FFF2-40B4-BE49-F238E27FC236}">
                <a16:creationId xmlns:a16="http://schemas.microsoft.com/office/drawing/2014/main" id="{9E3FF891-3306-C7BA-F267-86BDFE91C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53" y="-29604"/>
            <a:ext cx="1099458" cy="1312606"/>
          </a:xfrm>
          <a:prstGeom prst="rect">
            <a:avLst/>
          </a:prstGeom>
        </p:spPr>
      </p:pic>
      <p:sp>
        <p:nvSpPr>
          <p:cNvPr id="8" name="TextBox 7">
            <a:extLst>
              <a:ext uri="{FF2B5EF4-FFF2-40B4-BE49-F238E27FC236}">
                <a16:creationId xmlns:a16="http://schemas.microsoft.com/office/drawing/2014/main" id="{1FD97DEE-39DF-2171-8DF2-08A00AD5C798}"/>
              </a:ext>
            </a:extLst>
          </p:cNvPr>
          <p:cNvSpPr txBox="1"/>
          <p:nvPr/>
        </p:nvSpPr>
        <p:spPr>
          <a:xfrm>
            <a:off x="1672906" y="464315"/>
            <a:ext cx="4695346" cy="417037"/>
          </a:xfrm>
          <a:prstGeom prst="rect">
            <a:avLst/>
          </a:prstGeom>
          <a:noFill/>
        </p:spPr>
        <p:txBody>
          <a:bodyPr wrap="square" lIns="0" tIns="0" rIns="0" bIns="0" rtlCol="0">
            <a:spAutoFit/>
          </a:bodyPr>
          <a:lstStyle/>
          <a:p>
            <a:pPr defTabSz="914377">
              <a:lnSpc>
                <a:spcPts val="3200"/>
              </a:lnSpc>
            </a:pPr>
            <a:r>
              <a:rPr lang="en-US" sz="2000" b="1" cap="all" spc="67" dirty="0">
                <a:solidFill>
                  <a:schemeClr val="bg1"/>
                </a:solidFill>
                <a:latin typeface="Lato Black" panose="020F0A02020204030203" pitchFamily="34" charset="0"/>
              </a:rPr>
              <a:t>BENEFITS TO the PUBLIC SERVICE</a:t>
            </a:r>
            <a:r>
              <a:rPr lang="en-US" sz="4000" b="1" cap="all" spc="67" dirty="0">
                <a:solidFill>
                  <a:schemeClr val="bg1"/>
                </a:solidFill>
                <a:latin typeface="Lato Black" panose="020F0A02020204030203" pitchFamily="34" charset="0"/>
              </a:rPr>
              <a:t>?</a:t>
            </a:r>
          </a:p>
        </p:txBody>
      </p:sp>
      <p:cxnSp>
        <p:nvCxnSpPr>
          <p:cNvPr id="13" name="Straight Connector 12">
            <a:extLst>
              <a:ext uri="{FF2B5EF4-FFF2-40B4-BE49-F238E27FC236}">
                <a16:creationId xmlns:a16="http://schemas.microsoft.com/office/drawing/2014/main" id="{0FD1E415-874C-C268-FE11-77B50DCE6A08}"/>
              </a:ext>
            </a:extLst>
          </p:cNvPr>
          <p:cNvCxnSpPr>
            <a:cxnSpLocks/>
          </p:cNvCxnSpPr>
          <p:nvPr/>
        </p:nvCxnSpPr>
        <p:spPr>
          <a:xfrm>
            <a:off x="1679480" y="924580"/>
            <a:ext cx="4404992"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893185"/>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2750"/>
                            </p:stCondLst>
                            <p:childTnLst>
                              <p:par>
                                <p:cTn id="26" presetID="5"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par>
                          <p:cTn id="29" fill="hold">
                            <p:stCondLst>
                              <p:cond delay="32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750"/>
                                        <p:tgtEl>
                                          <p:spTgt spid="8"/>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2"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srcRect l="9158" r="9158"/>
          <a:stretch/>
        </p:blipFill>
        <p:spPr>
          <a:xfrm>
            <a:off x="17378" y="-107"/>
            <a:ext cx="4614257" cy="6858000"/>
          </a:xfrm>
          <a:scene3d>
            <a:camera prst="orthographicFront">
              <a:rot lat="0" lon="0" rev="0"/>
            </a:camera>
            <a:lightRig rig="threePt" dir="t"/>
          </a:scene3d>
        </p:spPr>
      </p:pic>
      <p:sp>
        <p:nvSpPr>
          <p:cNvPr id="7" name="TextBox 6">
            <a:extLst>
              <a:ext uri="{FF2B5EF4-FFF2-40B4-BE49-F238E27FC236}">
                <a16:creationId xmlns:a16="http://schemas.microsoft.com/office/drawing/2014/main" id="{D1D2BAFC-6BE8-0390-48EE-982B1C4D52CC}"/>
              </a:ext>
            </a:extLst>
          </p:cNvPr>
          <p:cNvSpPr txBox="1"/>
          <p:nvPr/>
        </p:nvSpPr>
        <p:spPr>
          <a:xfrm>
            <a:off x="6517925" y="744103"/>
            <a:ext cx="4892197" cy="417037"/>
          </a:xfrm>
          <a:prstGeom prst="rect">
            <a:avLst/>
          </a:prstGeom>
          <a:noFill/>
        </p:spPr>
        <p:txBody>
          <a:bodyPr wrap="square" lIns="0" tIns="0" rIns="0" bIns="0" rtlCol="0">
            <a:spAutoFit/>
          </a:bodyPr>
          <a:lstStyle/>
          <a:p>
            <a:pPr defTabSz="914377">
              <a:lnSpc>
                <a:spcPts val="3200"/>
              </a:lnSpc>
            </a:pPr>
            <a:r>
              <a:rPr lang="en-US" sz="2000" b="1" cap="all" spc="67" dirty="0">
                <a:solidFill>
                  <a:schemeClr val="tx1">
                    <a:lumMod val="50000"/>
                    <a:lumOff val="50000"/>
                  </a:schemeClr>
                </a:solidFill>
                <a:latin typeface="Lato Black" panose="020F0A02020204030203" pitchFamily="34" charset="0"/>
              </a:rPr>
              <a:t>BENEFITS</a:t>
            </a:r>
            <a:r>
              <a:rPr lang="en-US" sz="2000" b="1" cap="all" spc="67" dirty="0">
                <a:solidFill>
                  <a:srgbClr val="C00000"/>
                </a:solidFill>
                <a:latin typeface="Lato Black" panose="020F0A02020204030203" pitchFamily="34" charset="0"/>
              </a:rPr>
              <a:t> TO the PUBLIC OFFICER</a:t>
            </a:r>
            <a:r>
              <a:rPr lang="en-US" sz="4000" b="1" cap="all" spc="67" dirty="0">
                <a:solidFill>
                  <a:srgbClr val="C00000"/>
                </a:solidFill>
                <a:latin typeface="Lato Black" panose="020F0A02020204030203" pitchFamily="34" charset="0"/>
              </a:rPr>
              <a:t>?</a:t>
            </a:r>
          </a:p>
        </p:txBody>
      </p:sp>
      <p:cxnSp>
        <p:nvCxnSpPr>
          <p:cNvPr id="10" name="Straight Connector 9">
            <a:extLst>
              <a:ext uri="{FF2B5EF4-FFF2-40B4-BE49-F238E27FC236}">
                <a16:creationId xmlns:a16="http://schemas.microsoft.com/office/drawing/2014/main" id="{7E01E3CF-E2F6-FD8C-3229-D7261C335371}"/>
              </a:ext>
            </a:extLst>
          </p:cNvPr>
          <p:cNvCxnSpPr>
            <a:cxnSpLocks/>
          </p:cNvCxnSpPr>
          <p:nvPr/>
        </p:nvCxnSpPr>
        <p:spPr>
          <a:xfrm>
            <a:off x="6529245" y="1204368"/>
            <a:ext cx="4462805"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93B447C-295B-64F4-7AFF-708BF1646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6009" y="264611"/>
            <a:ext cx="1102668" cy="1267097"/>
          </a:xfrm>
          <a:prstGeom prst="rect">
            <a:avLst/>
          </a:prstGeom>
        </p:spPr>
      </p:pic>
      <p:sp>
        <p:nvSpPr>
          <p:cNvPr id="12" name="TextBox 11">
            <a:extLst>
              <a:ext uri="{FF2B5EF4-FFF2-40B4-BE49-F238E27FC236}">
                <a16:creationId xmlns:a16="http://schemas.microsoft.com/office/drawing/2014/main" id="{6A9311D7-62B6-0E65-E287-AE5FC09A8AA7}"/>
              </a:ext>
            </a:extLst>
          </p:cNvPr>
          <p:cNvSpPr txBox="1"/>
          <p:nvPr/>
        </p:nvSpPr>
        <p:spPr>
          <a:xfrm>
            <a:off x="8584206" y="1587354"/>
            <a:ext cx="3159280" cy="4539704"/>
          </a:xfrm>
          <a:prstGeom prst="rect">
            <a:avLst/>
          </a:prstGeom>
          <a:noFill/>
        </p:spPr>
        <p:txBody>
          <a:bodyPr wrap="square" lIns="0" tIns="0" rIns="0" bIns="0" rtlCol="0">
            <a:spAutoFit/>
          </a:bodyPr>
          <a:lstStyle/>
          <a:p>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5. Improved Collaboration</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Teamwork</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collaborate more </a:t>
            </a:r>
          </a:p>
          <a:p>
            <a:r>
              <a:rPr lang="en-US" sz="1100" dirty="0">
                <a:latin typeface="Lato" panose="020F0502020204030203" pitchFamily="34" charset="0"/>
                <a:ea typeface="Lato" panose="020F0502020204030203" pitchFamily="34" charset="0"/>
                <a:cs typeface="Lato" panose="020F0502020204030203" pitchFamily="34" charset="0"/>
              </a:rPr>
              <a:t>effectively across departments.</a:t>
            </a: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Stakeholder Engagement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They ensure their work aligns with community needs.</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6. Job Satisfaction</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Confidence</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feel more capable in </a:t>
            </a:r>
          </a:p>
          <a:p>
            <a:r>
              <a:rPr lang="en-US" sz="1100" dirty="0">
                <a:latin typeface="Lato" panose="020F0502020204030203" pitchFamily="34" charset="0"/>
                <a:ea typeface="Lato" panose="020F0502020204030203" pitchFamily="34" charset="0"/>
                <a:cs typeface="Lato" panose="020F0502020204030203" pitchFamily="34" charset="0"/>
              </a:rPr>
              <a:t>their roles.</a:t>
            </a: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Empowerment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The training empowers officers to make informed decisions and drive change.</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7. Risk Management</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Risk Handling</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proactively manage </a:t>
            </a:r>
          </a:p>
          <a:p>
            <a:r>
              <a:rPr lang="en-US" sz="1100" dirty="0">
                <a:latin typeface="Lato" panose="020F0502020204030203" pitchFamily="34" charset="0"/>
                <a:ea typeface="Lato" panose="020F0502020204030203" pitchFamily="34" charset="0"/>
                <a:cs typeface="Lato" panose="020F0502020204030203" pitchFamily="34" charset="0"/>
              </a:rPr>
              <a:t>risks, minimizing project impacts.</a:t>
            </a: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Compliance</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The program ensures adherence </a:t>
            </a:r>
          </a:p>
          <a:p>
            <a:r>
              <a:rPr lang="en-US" sz="1100" dirty="0">
                <a:latin typeface="Lato" panose="020F0502020204030203" pitchFamily="34" charset="0"/>
                <a:ea typeface="Lato" panose="020F0502020204030203" pitchFamily="34" charset="0"/>
                <a:cs typeface="Lato" panose="020F0502020204030203" pitchFamily="34" charset="0"/>
              </a:rPr>
              <a:t>to regulations, reducing risks.</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In summary, the </a:t>
            </a:r>
            <a:r>
              <a:rPr lang="en-US" sz="11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Agile-SAFe for Government </a:t>
            </a:r>
            <a:r>
              <a:rPr lang="en-US" sz="1100" b="1" dirty="0">
                <a:latin typeface="Lato" panose="020F0502020204030203" pitchFamily="34" charset="0"/>
                <a:ea typeface="Lato" panose="020F0502020204030203" pitchFamily="34" charset="0"/>
                <a:cs typeface="Lato" panose="020F0502020204030203" pitchFamily="34" charset="0"/>
              </a:rPr>
              <a:t>program</a:t>
            </a:r>
            <a:r>
              <a:rPr lang="en-US" sz="1100" dirty="0">
                <a:latin typeface="Lato" panose="020F0502020204030203" pitchFamily="34" charset="0"/>
                <a:ea typeface="Lato" panose="020F0502020204030203" pitchFamily="34" charset="0"/>
                <a:cs typeface="Lato" panose="020F0502020204030203" pitchFamily="34" charset="0"/>
              </a:rPr>
              <a:t> equips public service officers with the skills and confidence to manage projects effectively, advance their careers, collaborate better, and drive innovation, leading to a more fulfilling and impactful career in public service.</a:t>
            </a:r>
          </a:p>
        </p:txBody>
      </p:sp>
      <p:sp>
        <p:nvSpPr>
          <p:cNvPr id="13" name="TextBox 12">
            <a:extLst>
              <a:ext uri="{FF2B5EF4-FFF2-40B4-BE49-F238E27FC236}">
                <a16:creationId xmlns:a16="http://schemas.microsoft.com/office/drawing/2014/main" id="{89E28902-D096-BD0C-F5A7-D605A79A4692}"/>
              </a:ext>
            </a:extLst>
          </p:cNvPr>
          <p:cNvSpPr txBox="1"/>
          <p:nvPr/>
        </p:nvSpPr>
        <p:spPr>
          <a:xfrm>
            <a:off x="5181600" y="1568856"/>
            <a:ext cx="3159280" cy="4416594"/>
          </a:xfrm>
          <a:prstGeom prst="rect">
            <a:avLst/>
          </a:prstGeom>
          <a:noFill/>
        </p:spPr>
        <p:txBody>
          <a:bodyPr wrap="square" lIns="0" tIns="0" rIns="0" bIns="0" rtlCol="0">
            <a:spAutoFit/>
          </a:bodyPr>
          <a:lstStyle/>
          <a:p>
            <a:pPr algn="r"/>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1. Enhanced Skill Set</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Agile Expertise:</a:t>
            </a:r>
            <a:r>
              <a:rPr lang="en-US" sz="1150" dirty="0">
                <a:latin typeface="Lato" panose="020F0502020204030203" pitchFamily="34" charset="0"/>
                <a:ea typeface="Lato" panose="020F0502020204030203" pitchFamily="34" charset="0"/>
                <a:cs typeface="Lato" panose="020F0502020204030203" pitchFamily="34" charset="0"/>
              </a:rPr>
              <a:t> </a:t>
            </a:r>
            <a:r>
              <a:rPr lang="en-US" sz="1100" dirty="0">
                <a:latin typeface="Lato" panose="020F0502020204030203" pitchFamily="34" charset="0"/>
                <a:ea typeface="Lato" panose="020F0502020204030203" pitchFamily="34" charset="0"/>
                <a:cs typeface="Lato" panose="020F0502020204030203" pitchFamily="34" charset="0"/>
              </a:rPr>
              <a:t>Officers gain specialized Agile knowledge for managing complex projects in government.</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Versatility</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The program equips officers with adaptable skills across various roles.</a:t>
            </a:r>
          </a:p>
          <a:p>
            <a:pPr algn="r"/>
            <a:endParaRPr lang="en-US" sz="1600" dirty="0">
              <a:latin typeface="Lato" panose="020F0502020204030203" pitchFamily="34" charset="0"/>
              <a:ea typeface="Lato" panose="020F0502020204030203" pitchFamily="34" charset="0"/>
              <a:cs typeface="Lato" panose="020F0502020204030203" pitchFamily="34" charset="0"/>
            </a:endParaRPr>
          </a:p>
          <a:p>
            <a:pPr algn="r"/>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2. Career Advancement</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Professional Growth</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The certification boosts competitiveness for promotions &amp; leadership roles.</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Recognition</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Certified officers are seen as Agile experts, enhancing their influence.</a:t>
            </a:r>
          </a:p>
          <a:p>
            <a:pPr algn="r"/>
            <a:endParaRPr lang="en-US" sz="1600" dirty="0">
              <a:latin typeface="Lato" panose="020F0502020204030203" pitchFamily="34" charset="0"/>
              <a:ea typeface="Lato" panose="020F0502020204030203" pitchFamily="34" charset="0"/>
              <a:cs typeface="Lato" panose="020F0502020204030203" pitchFamily="34" charset="0"/>
            </a:endParaRPr>
          </a:p>
          <a:p>
            <a:pPr algn="r"/>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3. Increased Efficiency</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Project Management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manage projects more efficiently, improving productivity.</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Resource Optimization</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learn to better allocate resources, maximizing efficiency.</a:t>
            </a:r>
          </a:p>
          <a:p>
            <a:pPr algn="r"/>
            <a:endParaRPr lang="en-US" sz="1600" dirty="0">
              <a:latin typeface="Lato" panose="020F0502020204030203" pitchFamily="34" charset="0"/>
              <a:ea typeface="Lato" panose="020F0502020204030203" pitchFamily="34" charset="0"/>
              <a:cs typeface="Lato" panose="020F0502020204030203" pitchFamily="34" charset="0"/>
            </a:endParaRPr>
          </a:p>
          <a:p>
            <a:pPr algn="r"/>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4. Adaptability and Innovation</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Agility</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respond more effectively to policy changes and challenges.</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Innovation</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The program encourages continuous improvement and new solutions.</a:t>
            </a:r>
          </a:p>
        </p:txBody>
      </p:sp>
      <p:sp>
        <p:nvSpPr>
          <p:cNvPr id="3" name="TextBox 2">
            <a:extLst>
              <a:ext uri="{FF2B5EF4-FFF2-40B4-BE49-F238E27FC236}">
                <a16:creationId xmlns:a16="http://schemas.microsoft.com/office/drawing/2014/main" id="{ABB0ACDE-343C-9838-1967-5251E4B76359}"/>
              </a:ext>
            </a:extLst>
          </p:cNvPr>
          <p:cNvSpPr txBox="1"/>
          <p:nvPr/>
        </p:nvSpPr>
        <p:spPr>
          <a:xfrm>
            <a:off x="11562050" y="6341262"/>
            <a:ext cx="539636"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8</a:t>
            </a:r>
          </a:p>
        </p:txBody>
      </p:sp>
      <p:sp>
        <p:nvSpPr>
          <p:cNvPr id="2" name="TextBox 1">
            <a:extLst>
              <a:ext uri="{FF2B5EF4-FFF2-40B4-BE49-F238E27FC236}">
                <a16:creationId xmlns:a16="http://schemas.microsoft.com/office/drawing/2014/main" id="{3D93AB42-EE17-E416-88CD-D9DA6921C6FA}"/>
              </a:ext>
            </a:extLst>
          </p:cNvPr>
          <p:cNvSpPr txBox="1"/>
          <p:nvPr/>
        </p:nvSpPr>
        <p:spPr>
          <a:xfrm>
            <a:off x="6268085" y="6359033"/>
            <a:ext cx="4480323" cy="174343"/>
          </a:xfrm>
          <a:prstGeom prst="rect">
            <a:avLst/>
          </a:prstGeom>
          <a:noFill/>
        </p:spPr>
        <p:txBody>
          <a:bodyPr wrap="square" lIns="0" tIns="0" rIns="0" bIns="0" rtlCol="0">
            <a:spAutoFit/>
          </a:bodyPr>
          <a:lstStyle/>
          <a:p>
            <a:pPr algn="ctr" defTabSz="914377"/>
            <a:r>
              <a:rPr lang="en-US" sz="1133" b="1" spc="800" dirty="0">
                <a:solidFill>
                  <a:prstClr val="white">
                    <a:lumMod val="50000"/>
                  </a:prstClr>
                </a:solidFill>
                <a:latin typeface="Lato" panose="020F0502020204030203" pitchFamily="34" charset="0"/>
              </a:rPr>
              <a:t>WWW.AGILEMASTERS.ORG</a:t>
            </a:r>
          </a:p>
        </p:txBody>
      </p:sp>
    </p:spTree>
    <p:extLst>
      <p:ext uri="{BB962C8B-B14F-4D97-AF65-F5344CB8AC3E}">
        <p14:creationId xmlns:p14="http://schemas.microsoft.com/office/powerpoint/2010/main" val="2085147820"/>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5"/>
          <p:cNvSpPr>
            <a:spLocks/>
          </p:cNvSpPr>
          <p:nvPr/>
        </p:nvSpPr>
        <p:spPr bwMode="auto">
          <a:xfrm>
            <a:off x="6529441" y="0"/>
            <a:ext cx="2813245" cy="6858000"/>
          </a:xfrm>
          <a:custGeom>
            <a:avLst/>
            <a:gdLst>
              <a:gd name="T0" fmla="*/ 1080 w 1229"/>
              <a:gd name="T1" fmla="*/ 0 h 2996"/>
              <a:gd name="T2" fmla="*/ 0 w 1229"/>
              <a:gd name="T3" fmla="*/ 2996 h 2996"/>
              <a:gd name="T4" fmla="*/ 149 w 1229"/>
              <a:gd name="T5" fmla="*/ 2996 h 2996"/>
              <a:gd name="T6" fmla="*/ 1229 w 1229"/>
              <a:gd name="T7" fmla="*/ 0 h 2996"/>
              <a:gd name="T8" fmla="*/ 1080 w 1229"/>
              <a:gd name="T9" fmla="*/ 0 h 2996"/>
            </a:gdLst>
            <a:ahLst/>
            <a:cxnLst>
              <a:cxn ang="0">
                <a:pos x="T0" y="T1"/>
              </a:cxn>
              <a:cxn ang="0">
                <a:pos x="T2" y="T3"/>
              </a:cxn>
              <a:cxn ang="0">
                <a:pos x="T4" y="T5"/>
              </a:cxn>
              <a:cxn ang="0">
                <a:pos x="T6" y="T7"/>
              </a:cxn>
              <a:cxn ang="0">
                <a:pos x="T8" y="T9"/>
              </a:cxn>
            </a:cxnLst>
            <a:rect l="0" t="0" r="r" b="b"/>
            <a:pathLst>
              <a:path w="1229" h="2996">
                <a:moveTo>
                  <a:pt x="1080" y="0"/>
                </a:moveTo>
                <a:lnTo>
                  <a:pt x="0" y="2996"/>
                </a:lnTo>
                <a:lnTo>
                  <a:pt x="149" y="2996"/>
                </a:lnTo>
                <a:lnTo>
                  <a:pt x="1229" y="0"/>
                </a:lnTo>
                <a:lnTo>
                  <a:pt x="1080" y="0"/>
                </a:lnTo>
                <a:close/>
              </a:path>
            </a:pathLst>
          </a:custGeom>
          <a:solidFill>
            <a:schemeClr val="accent1">
              <a:lumMod val="60000"/>
              <a:lumOff val="40000"/>
              <a:alpha val="80000"/>
            </a:schemeClr>
          </a:solidFill>
          <a:ln w="1588" cap="flat">
            <a:noFill/>
            <a:prstDash val="solid"/>
            <a:miter lim="800000"/>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 name="TextBox 2">
            <a:extLst>
              <a:ext uri="{FF2B5EF4-FFF2-40B4-BE49-F238E27FC236}">
                <a16:creationId xmlns:a16="http://schemas.microsoft.com/office/drawing/2014/main" id="{681A564B-B284-4788-710A-D5E210413932}"/>
              </a:ext>
            </a:extLst>
          </p:cNvPr>
          <p:cNvSpPr txBox="1"/>
          <p:nvPr/>
        </p:nvSpPr>
        <p:spPr>
          <a:xfrm>
            <a:off x="11573339" y="6315862"/>
            <a:ext cx="539636" cy="379656"/>
          </a:xfrm>
          <a:prstGeom prst="rect">
            <a:avLst/>
          </a:prstGeom>
          <a:noFill/>
        </p:spPr>
        <p:txBody>
          <a:bodyPr wrap="square" rtlCol="0">
            <a:spAutoFit/>
          </a:bodyPr>
          <a:lstStyle/>
          <a:p>
            <a:pPr defTabSz="914377"/>
            <a:r>
              <a:rPr lang="en-US" sz="1867" b="1"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13</a:t>
            </a:r>
          </a:p>
        </p:txBody>
      </p:sp>
      <p:sp>
        <p:nvSpPr>
          <p:cNvPr id="9" name="TextBox 8">
            <a:extLst>
              <a:ext uri="{FF2B5EF4-FFF2-40B4-BE49-F238E27FC236}">
                <a16:creationId xmlns:a16="http://schemas.microsoft.com/office/drawing/2014/main" id="{82C273D0-6765-783C-7FBA-C86EED06CF72}"/>
              </a:ext>
            </a:extLst>
          </p:cNvPr>
          <p:cNvSpPr txBox="1"/>
          <p:nvPr/>
        </p:nvSpPr>
        <p:spPr>
          <a:xfrm>
            <a:off x="1664775" y="540158"/>
            <a:ext cx="3980008" cy="417037"/>
          </a:xfrm>
          <a:prstGeom prst="rect">
            <a:avLst/>
          </a:prstGeom>
          <a:noFill/>
        </p:spPr>
        <p:txBody>
          <a:bodyPr wrap="square" lIns="0" tIns="0" rIns="0" bIns="0" rtlCol="0">
            <a:spAutoFit/>
          </a:bodyPr>
          <a:lstStyle/>
          <a:p>
            <a:pPr defTabSz="914377">
              <a:lnSpc>
                <a:spcPts val="3200"/>
              </a:lnSpc>
            </a:pPr>
            <a:r>
              <a:rPr lang="en-US" sz="2000" b="1" cap="all" spc="67" dirty="0">
                <a:solidFill>
                  <a:schemeClr val="tx1">
                    <a:lumMod val="50000"/>
                    <a:lumOff val="50000"/>
                  </a:schemeClr>
                </a:solidFill>
                <a:latin typeface="Lato Black" panose="020F0A02020204030203" pitchFamily="34" charset="0"/>
              </a:rPr>
              <a:t>BENEFITS</a:t>
            </a:r>
            <a:r>
              <a:rPr lang="en-US" sz="2000" b="1" cap="all" spc="67" dirty="0">
                <a:solidFill>
                  <a:srgbClr val="C00000"/>
                </a:solidFill>
                <a:latin typeface="Lato Black" panose="020F0A02020204030203" pitchFamily="34" charset="0"/>
              </a:rPr>
              <a:t> TO the country</a:t>
            </a:r>
            <a:r>
              <a:rPr lang="en-US" sz="4000" b="1" cap="all" spc="67" dirty="0">
                <a:solidFill>
                  <a:srgbClr val="C00000"/>
                </a:solidFill>
                <a:latin typeface="Lato Black" panose="020F0A02020204030203" pitchFamily="34" charset="0"/>
              </a:rPr>
              <a:t>?</a:t>
            </a:r>
          </a:p>
        </p:txBody>
      </p:sp>
      <p:pic>
        <p:nvPicPr>
          <p:cNvPr id="11" name="Picture 10">
            <a:extLst>
              <a:ext uri="{FF2B5EF4-FFF2-40B4-BE49-F238E27FC236}">
                <a16:creationId xmlns:a16="http://schemas.microsoft.com/office/drawing/2014/main" id="{742F8444-7396-DC7F-2B8D-4351E4C84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33" y="60666"/>
            <a:ext cx="1102668" cy="1267097"/>
          </a:xfrm>
          <a:prstGeom prst="rect">
            <a:avLst/>
          </a:prstGeom>
        </p:spPr>
      </p:pic>
      <p:sp>
        <p:nvSpPr>
          <p:cNvPr id="13" name="TextBox 12">
            <a:extLst>
              <a:ext uri="{FF2B5EF4-FFF2-40B4-BE49-F238E27FC236}">
                <a16:creationId xmlns:a16="http://schemas.microsoft.com/office/drawing/2014/main" id="{74DB1750-4753-AFB0-8A67-B1EAEA58345A}"/>
              </a:ext>
            </a:extLst>
          </p:cNvPr>
          <p:cNvSpPr txBox="1"/>
          <p:nvPr/>
        </p:nvSpPr>
        <p:spPr>
          <a:xfrm>
            <a:off x="3789175" y="1388641"/>
            <a:ext cx="2813246" cy="3300904"/>
          </a:xfrm>
          <a:prstGeom prst="rect">
            <a:avLst/>
          </a:prstGeom>
          <a:noFill/>
        </p:spPr>
        <p:txBody>
          <a:bodyPr wrap="square" lIns="0" tIns="0" rIns="0" bIns="0" rtlCol="0">
            <a:spAutoFit/>
          </a:bodyPr>
          <a:lstStyle/>
          <a:p>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4. Economic Growth and Stability</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Efficiency</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Accelerated government </a:t>
            </a:r>
          </a:p>
          <a:p>
            <a:r>
              <a:rPr lang="en-US" sz="1100" dirty="0">
                <a:latin typeface="Lato" panose="020F0502020204030203" pitchFamily="34" charset="0"/>
                <a:ea typeface="Lato" panose="020F0502020204030203" pitchFamily="34" charset="0"/>
                <a:cs typeface="Lato" panose="020F0502020204030203" pitchFamily="34" charset="0"/>
              </a:rPr>
              <a:t>projects stimulate economic growth.</a:t>
            </a:r>
          </a:p>
          <a:p>
            <a:r>
              <a:rPr lang="en-US" sz="1100" dirty="0">
                <a:latin typeface="Lato" panose="020F0502020204030203" pitchFamily="34" charset="0"/>
                <a:ea typeface="Lato" panose="020F0502020204030203" pitchFamily="34" charset="0"/>
                <a:cs typeface="Lato" panose="020F0502020204030203" pitchFamily="34" charset="0"/>
              </a:rPr>
              <a:t>• </a:t>
            </a:r>
            <a:r>
              <a:rPr lang="en-US" sz="1100" b="1" dirty="0">
                <a:latin typeface="Lato" panose="020F0502020204030203" pitchFamily="34" charset="0"/>
                <a:ea typeface="Lato" panose="020F0502020204030203" pitchFamily="34" charset="0"/>
                <a:cs typeface="Lato" panose="020F0502020204030203" pitchFamily="34" charset="0"/>
              </a:rPr>
              <a:t>Innovation:</a:t>
            </a:r>
            <a:r>
              <a:rPr lang="en-US" sz="1100" dirty="0">
                <a:latin typeface="Lato" panose="020F0502020204030203" pitchFamily="34" charset="0"/>
                <a:ea typeface="Lato" panose="020F0502020204030203" pitchFamily="34" charset="0"/>
                <a:cs typeface="Lato" panose="020F0502020204030203" pitchFamily="34" charset="0"/>
              </a:rPr>
              <a:t> The program drives </a:t>
            </a:r>
          </a:p>
          <a:p>
            <a:r>
              <a:rPr lang="en-US" sz="1100" dirty="0">
                <a:latin typeface="Lato" panose="020F0502020204030203" pitchFamily="34" charset="0"/>
                <a:ea typeface="Lato" panose="020F0502020204030203" pitchFamily="34" charset="0"/>
                <a:cs typeface="Lato" panose="020F0502020204030203" pitchFamily="34" charset="0"/>
              </a:rPr>
              <a:t>modernization and competitiveness.</a:t>
            </a:r>
          </a:p>
          <a:p>
            <a:br>
              <a:rPr lang="en-US" sz="1100" dirty="0">
                <a:latin typeface="Lato" panose="020F0502020204030203" pitchFamily="34" charset="0"/>
                <a:ea typeface="Lato" panose="020F0502020204030203" pitchFamily="34" charset="0"/>
                <a:cs typeface="Lato" panose="020F0502020204030203" pitchFamily="34" charset="0"/>
              </a:rPr>
            </a:br>
            <a:endParaRPr lang="en-US" sz="1100" dirty="0">
              <a:latin typeface="Lato" panose="020F0502020204030203" pitchFamily="34" charset="0"/>
              <a:ea typeface="Lato" panose="020F0502020204030203" pitchFamily="34" charset="0"/>
              <a:cs typeface="Lato" panose="020F0502020204030203" pitchFamily="34" charset="0"/>
            </a:endParaRPr>
          </a:p>
          <a:p>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5. Increased Citizen Satisfaction</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Improved Services</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Citizens experience a more reliable and responsive services.</a:t>
            </a: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Engagement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Better alignment with citizen </a:t>
            </a:r>
          </a:p>
          <a:p>
            <a:r>
              <a:rPr lang="en-US" sz="1100" dirty="0">
                <a:latin typeface="Lato" panose="020F0502020204030203" pitchFamily="34" charset="0"/>
                <a:ea typeface="Lato" panose="020F0502020204030203" pitchFamily="34" charset="0"/>
                <a:cs typeface="Lato" panose="020F0502020204030203" pitchFamily="34" charset="0"/>
              </a:rPr>
              <a:t>needs through stakeholder engagement.</a:t>
            </a:r>
          </a:p>
          <a:p>
            <a:br>
              <a:rPr lang="en-US" sz="1100" dirty="0">
                <a:latin typeface="Lato" panose="020F0502020204030203" pitchFamily="34" charset="0"/>
                <a:ea typeface="Lato" panose="020F0502020204030203" pitchFamily="34" charset="0"/>
                <a:cs typeface="Lato" panose="020F0502020204030203" pitchFamily="34" charset="0"/>
              </a:rPr>
            </a:br>
            <a:endParaRPr lang="en-US" sz="1100" dirty="0">
              <a:latin typeface="Lato" panose="020F0502020204030203" pitchFamily="34" charset="0"/>
              <a:ea typeface="Lato" panose="020F0502020204030203" pitchFamily="34" charset="0"/>
              <a:cs typeface="Lato" panose="020F0502020204030203" pitchFamily="34" charset="0"/>
            </a:endParaRPr>
          </a:p>
          <a:p>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6. National Security and Resilience</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Risk Management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Enhanced risk mitigation supports national security.</a:t>
            </a:r>
          </a:p>
          <a:p>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Strategic Alignment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Projects align with </a:t>
            </a:r>
          </a:p>
          <a:p>
            <a:r>
              <a:rPr lang="en-US" sz="1100" dirty="0">
                <a:latin typeface="Lato" panose="020F0502020204030203" pitchFamily="34" charset="0"/>
                <a:ea typeface="Lato" panose="020F0502020204030203" pitchFamily="34" charset="0"/>
                <a:cs typeface="Lato" panose="020F0502020204030203" pitchFamily="34" charset="0"/>
              </a:rPr>
              <a:t>national priorities, strengthening the country.</a:t>
            </a:r>
          </a:p>
        </p:txBody>
      </p:sp>
      <p:sp>
        <p:nvSpPr>
          <p:cNvPr id="14" name="TextBox 13">
            <a:extLst>
              <a:ext uri="{FF2B5EF4-FFF2-40B4-BE49-F238E27FC236}">
                <a16:creationId xmlns:a16="http://schemas.microsoft.com/office/drawing/2014/main" id="{2B1B1EF9-B10E-D27E-706A-311299E79C23}"/>
              </a:ext>
            </a:extLst>
          </p:cNvPr>
          <p:cNvSpPr txBox="1"/>
          <p:nvPr/>
        </p:nvSpPr>
        <p:spPr>
          <a:xfrm>
            <a:off x="454873" y="1399667"/>
            <a:ext cx="3080677" cy="3285515"/>
          </a:xfrm>
          <a:prstGeom prst="rect">
            <a:avLst/>
          </a:prstGeom>
          <a:noFill/>
        </p:spPr>
        <p:txBody>
          <a:bodyPr wrap="square" lIns="0" tIns="0" rIns="0" bIns="0" rtlCol="0">
            <a:spAutoFit/>
          </a:bodyPr>
          <a:lstStyle/>
          <a:p>
            <a:pPr algn="r"/>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1. Improved Public Service Delivery</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Efficiency</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deliver services faster and more effectively.</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Resource Management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Optimized use of public funds ensures better taxpayer value.</a:t>
            </a:r>
          </a:p>
          <a:p>
            <a:pPr algn="r"/>
            <a:br>
              <a:rPr lang="en-US" sz="1100" dirty="0">
                <a:latin typeface="Lato" panose="020F0502020204030203" pitchFamily="34" charset="0"/>
                <a:ea typeface="Lato" panose="020F0502020204030203" pitchFamily="34" charset="0"/>
                <a:cs typeface="Lato" panose="020F0502020204030203" pitchFamily="34" charset="0"/>
              </a:rPr>
            </a:br>
            <a:endParaRPr lang="en-US" sz="1100" dirty="0">
              <a:latin typeface="Lato" panose="020F0502020204030203" pitchFamily="34" charset="0"/>
              <a:ea typeface="Lato" panose="020F0502020204030203" pitchFamily="34" charset="0"/>
              <a:cs typeface="Lato" panose="020F0502020204030203" pitchFamily="34" charset="0"/>
            </a:endParaRPr>
          </a:p>
          <a:p>
            <a:pPr algn="r"/>
            <a:r>
              <a:rPr lang="en-US" sz="12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2. Enhanced Government Responsiveness</a:t>
            </a:r>
            <a:endParaRPr lang="en-US" sz="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Agility</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Officers adapt quickly to policy changes, enabling swift government responses.</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Crisis Management</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Improved readiness for crises ensures decisive action.</a:t>
            </a:r>
          </a:p>
          <a:p>
            <a:pPr algn="r"/>
            <a:br>
              <a:rPr lang="en-US" sz="1100" dirty="0">
                <a:latin typeface="Lato" panose="020F0502020204030203" pitchFamily="34" charset="0"/>
                <a:ea typeface="Lato" panose="020F0502020204030203" pitchFamily="34" charset="0"/>
                <a:cs typeface="Lato" panose="020F0502020204030203" pitchFamily="34" charset="0"/>
              </a:rPr>
            </a:br>
            <a:endParaRPr lang="en-US" sz="1100" dirty="0">
              <a:latin typeface="Lato" panose="020F0502020204030203" pitchFamily="34" charset="0"/>
              <a:ea typeface="Lato" panose="020F0502020204030203" pitchFamily="34" charset="0"/>
              <a:cs typeface="Lato" panose="020F0502020204030203" pitchFamily="34" charset="0"/>
            </a:endParaRPr>
          </a:p>
          <a:p>
            <a:pPr algn="r"/>
            <a:r>
              <a:rPr lang="en-US" sz="115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3. Strengthened Governance &amp; Accountability</a:t>
            </a:r>
            <a:endParaRPr lang="en-US" sz="115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r"/>
            <a:r>
              <a:rPr lang="en-US" sz="115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Transparency</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SAFe promotes transparency, enhancing accountability and reducing corruption.</a:t>
            </a:r>
          </a:p>
          <a:p>
            <a:pPr algn="r"/>
            <a:r>
              <a:rPr lang="en-US" sz="1100" dirty="0">
                <a:latin typeface="Lato" panose="020F0502020204030203" pitchFamily="34" charset="0"/>
                <a:ea typeface="Lato" panose="020F0502020204030203" pitchFamily="34" charset="0"/>
                <a:cs typeface="Lato" panose="020F0502020204030203" pitchFamily="34" charset="0"/>
              </a:rPr>
              <a:t>• </a:t>
            </a:r>
            <a:r>
              <a:rPr lang="en-US" sz="1150" b="1" dirty="0">
                <a:latin typeface="Lato" panose="020F0502020204030203" pitchFamily="34" charset="0"/>
                <a:ea typeface="Lato" panose="020F0502020204030203" pitchFamily="34" charset="0"/>
                <a:cs typeface="Lato" panose="020F0502020204030203" pitchFamily="34" charset="0"/>
              </a:rPr>
              <a:t>Compliance</a:t>
            </a:r>
            <a:r>
              <a:rPr lang="en-US" sz="1100" b="1" dirty="0">
                <a:latin typeface="Lato" panose="020F0502020204030203" pitchFamily="34" charset="0"/>
                <a:ea typeface="Lato" panose="020F0502020204030203" pitchFamily="34" charset="0"/>
                <a:cs typeface="Lato" panose="020F0502020204030203" pitchFamily="34" charset="0"/>
              </a:rPr>
              <a:t>:</a:t>
            </a:r>
            <a:r>
              <a:rPr lang="en-US" sz="1100" dirty="0">
                <a:latin typeface="Lato" panose="020F0502020204030203" pitchFamily="34" charset="0"/>
                <a:ea typeface="Lato" panose="020F0502020204030203" pitchFamily="34" charset="0"/>
                <a:cs typeface="Lato" panose="020F0502020204030203" pitchFamily="34" charset="0"/>
              </a:rPr>
              <a:t> Adherence to regulations maintains public trust and the rule of law.</a:t>
            </a:r>
          </a:p>
        </p:txBody>
      </p:sp>
      <p:pic>
        <p:nvPicPr>
          <p:cNvPr id="24" name="Picture Placeholder 23" descr="A person sitting cross legged with a computer pointing up&#10;&#10;Description automatically generated">
            <a:extLst>
              <a:ext uri="{FF2B5EF4-FFF2-40B4-BE49-F238E27FC236}">
                <a16:creationId xmlns:a16="http://schemas.microsoft.com/office/drawing/2014/main" id="{9A9286C8-A1E6-A4E4-AF53-F71713AD9818}"/>
              </a:ext>
            </a:extLst>
          </p:cNvPr>
          <p:cNvPicPr>
            <a:picLocks noGrp="1" noChangeAspect="1"/>
          </p:cNvPicPr>
          <p:nvPr>
            <p:ph type="pic" sz="quarter" idx="10"/>
          </p:nvPr>
        </p:nvPicPr>
        <p:blipFill>
          <a:blip r:embed="rId4"/>
          <a:srcRect l="4627" r="4627"/>
          <a:stretch>
            <a:fillRect/>
          </a:stretch>
        </p:blipFill>
        <p:spPr>
          <a:xfrm>
            <a:off x="7370956" y="-2823"/>
            <a:ext cx="4821044" cy="6860823"/>
          </a:xfrm>
        </p:spPr>
      </p:pic>
      <p:pic>
        <p:nvPicPr>
          <p:cNvPr id="25" name="Picture Placeholder 23" descr="A person sitting cross legged with a computer pointing up&#10;&#10;Description automatically generated">
            <a:extLst>
              <a:ext uri="{FF2B5EF4-FFF2-40B4-BE49-F238E27FC236}">
                <a16:creationId xmlns:a16="http://schemas.microsoft.com/office/drawing/2014/main" id="{0B8D9E88-C0BB-9221-A59C-79795E429898}"/>
              </a:ext>
            </a:extLst>
          </p:cNvPr>
          <p:cNvPicPr>
            <a:picLocks noChangeAspect="1"/>
          </p:cNvPicPr>
          <p:nvPr/>
        </p:nvPicPr>
        <p:blipFill>
          <a:blip r:embed="rId4"/>
          <a:srcRect l="4627" r="4627"/>
          <a:stretch>
            <a:fillRect/>
          </a:stretch>
        </p:blipFill>
        <p:spPr>
          <a:xfrm>
            <a:off x="6847114" y="0"/>
            <a:ext cx="5344886" cy="6860823"/>
          </a:xfrm>
          <a:custGeom>
            <a:avLst/>
            <a:gdLst>
              <a:gd name="connsiteX0" fmla="*/ 0 w 4669666"/>
              <a:gd name="connsiteY0" fmla="*/ 0 h 5143500"/>
              <a:gd name="connsiteX1" fmla="*/ 4669666 w 4669666"/>
              <a:gd name="connsiteY1" fmla="*/ 0 h 5143500"/>
              <a:gd name="connsiteX2" fmla="*/ 4669666 w 4669666"/>
              <a:gd name="connsiteY2" fmla="*/ 5143500 h 5143500"/>
              <a:gd name="connsiteX3" fmla="*/ 0 w 4669666"/>
              <a:gd name="connsiteY3" fmla="*/ 5143500 h 5143500"/>
              <a:gd name="connsiteX4" fmla="*/ 0 w 4669666"/>
              <a:gd name="connsiteY4" fmla="*/ 0 h 5143500"/>
              <a:gd name="connsiteX0" fmla="*/ 1856316 w 4669666"/>
              <a:gd name="connsiteY0" fmla="*/ 0 h 5145617"/>
              <a:gd name="connsiteX1" fmla="*/ 4669666 w 4669666"/>
              <a:gd name="connsiteY1" fmla="*/ 2117 h 5145617"/>
              <a:gd name="connsiteX2" fmla="*/ 4669666 w 4669666"/>
              <a:gd name="connsiteY2" fmla="*/ 5145617 h 5145617"/>
              <a:gd name="connsiteX3" fmla="*/ 0 w 4669666"/>
              <a:gd name="connsiteY3" fmla="*/ 5145617 h 5145617"/>
              <a:gd name="connsiteX4" fmla="*/ 1856316 w 4669666"/>
              <a:gd name="connsiteY4" fmla="*/ 0 h 514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666" h="5145617">
                <a:moveTo>
                  <a:pt x="1856316" y="0"/>
                </a:moveTo>
                <a:lnTo>
                  <a:pt x="4669666" y="2117"/>
                </a:lnTo>
                <a:lnTo>
                  <a:pt x="4669666" y="5145617"/>
                </a:lnTo>
                <a:lnTo>
                  <a:pt x="0" y="5145617"/>
                </a:lnTo>
                <a:lnTo>
                  <a:pt x="1856316" y="0"/>
                </a:lnTo>
                <a:close/>
              </a:path>
            </a:pathLst>
          </a:custGeom>
        </p:spPr>
      </p:pic>
      <p:cxnSp>
        <p:nvCxnSpPr>
          <p:cNvPr id="2" name="Straight Connector 1">
            <a:extLst>
              <a:ext uri="{FF2B5EF4-FFF2-40B4-BE49-F238E27FC236}">
                <a16:creationId xmlns:a16="http://schemas.microsoft.com/office/drawing/2014/main" id="{85572051-6AEB-D7AC-8F65-788EF1AEFCCC}"/>
              </a:ext>
            </a:extLst>
          </p:cNvPr>
          <p:cNvCxnSpPr>
            <a:cxnSpLocks/>
          </p:cNvCxnSpPr>
          <p:nvPr/>
        </p:nvCxnSpPr>
        <p:spPr>
          <a:xfrm>
            <a:off x="1657681" y="1000423"/>
            <a:ext cx="3618203" cy="0"/>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D44BD47-83C7-5CF7-B9D8-7C6D53FFC60B}"/>
              </a:ext>
            </a:extLst>
          </p:cNvPr>
          <p:cNvSpPr txBox="1"/>
          <p:nvPr/>
        </p:nvSpPr>
        <p:spPr>
          <a:xfrm>
            <a:off x="416491" y="5120988"/>
            <a:ext cx="6097604" cy="646331"/>
          </a:xfrm>
          <a:prstGeom prst="rect">
            <a:avLst/>
          </a:prstGeom>
          <a:noFill/>
        </p:spPr>
        <p:txBody>
          <a:bodyPr wrap="square">
            <a:spAutoFit/>
          </a:bodyPr>
          <a:lstStyle/>
          <a:p>
            <a:pPr algn="ctr"/>
            <a:r>
              <a:rPr lang="en-US" sz="1200" b="1" dirty="0">
                <a:solidFill>
                  <a:srgbClr val="0E0E0E"/>
                </a:solidFill>
                <a:effectLst/>
                <a:latin typeface="Lato" panose="020F0502020204030203" pitchFamily="34" charset="0"/>
                <a:ea typeface="Lato" panose="020F0502020204030203" pitchFamily="34" charset="0"/>
                <a:cs typeface="Lato" panose="020F0502020204030203" pitchFamily="34" charset="0"/>
              </a:rPr>
              <a:t>In summary, the </a:t>
            </a:r>
            <a:r>
              <a:rPr lang="en-US" sz="1200" b="1" dirty="0">
                <a:solidFill>
                  <a:schemeClr val="accent1">
                    <a:lumMod val="50000"/>
                  </a:schemeClr>
                </a:solidFill>
                <a:effectLst/>
                <a:latin typeface="Lato" panose="020F0502020204030203" pitchFamily="34" charset="0"/>
                <a:ea typeface="Lato" panose="020F0502020204030203" pitchFamily="34" charset="0"/>
                <a:cs typeface="Lato" panose="020F0502020204030203" pitchFamily="34" charset="0"/>
              </a:rPr>
              <a:t>Agile-SAFe for Government </a:t>
            </a:r>
            <a:r>
              <a:rPr lang="en-US" sz="1200" b="1" dirty="0">
                <a:solidFill>
                  <a:srgbClr val="0E0E0E"/>
                </a:solidFill>
                <a:effectLst/>
                <a:latin typeface="Lato" panose="020F0502020204030203" pitchFamily="34" charset="0"/>
                <a:ea typeface="Lato" panose="020F0502020204030203" pitchFamily="34" charset="0"/>
                <a:cs typeface="Lato" panose="020F0502020204030203" pitchFamily="34" charset="0"/>
              </a:rPr>
              <a:t>program strengthens public service efficiency, responsiveness, governance, economic growth, citizen satisfaction, and national security, building a more resilient nation.</a:t>
            </a:r>
          </a:p>
        </p:txBody>
      </p:sp>
      <p:sp>
        <p:nvSpPr>
          <p:cNvPr id="4" name="TextBox 3">
            <a:extLst>
              <a:ext uri="{FF2B5EF4-FFF2-40B4-BE49-F238E27FC236}">
                <a16:creationId xmlns:a16="http://schemas.microsoft.com/office/drawing/2014/main" id="{47931E9D-17B3-7070-B84B-775CDBE6B2C5}"/>
              </a:ext>
            </a:extLst>
          </p:cNvPr>
          <p:cNvSpPr txBox="1"/>
          <p:nvPr/>
        </p:nvSpPr>
        <p:spPr>
          <a:xfrm>
            <a:off x="1440424" y="6250878"/>
            <a:ext cx="4480323" cy="174343"/>
          </a:xfrm>
          <a:prstGeom prst="rect">
            <a:avLst/>
          </a:prstGeom>
          <a:noFill/>
        </p:spPr>
        <p:txBody>
          <a:bodyPr wrap="square" lIns="0" tIns="0" rIns="0" bIns="0" rtlCol="0">
            <a:spAutoFit/>
          </a:bodyPr>
          <a:lstStyle/>
          <a:p>
            <a:pPr algn="ctr" defTabSz="914377"/>
            <a:r>
              <a:rPr lang="en-US" sz="1133" b="1" spc="800" dirty="0">
                <a:solidFill>
                  <a:prstClr val="white">
                    <a:lumMod val="50000"/>
                  </a:prstClr>
                </a:solidFill>
                <a:latin typeface="Lato" panose="020F0502020204030203" pitchFamily="34" charset="0"/>
              </a:rPr>
              <a:t>WWW.AGILEMASTERS.ORG</a:t>
            </a:r>
          </a:p>
        </p:txBody>
      </p:sp>
    </p:spTree>
    <p:extLst>
      <p:ext uri="{BB962C8B-B14F-4D97-AF65-F5344CB8AC3E}">
        <p14:creationId xmlns:p14="http://schemas.microsoft.com/office/powerpoint/2010/main" val="1513612009"/>
      </p:ext>
    </p:extLst>
  </p:cSld>
  <p:clrMapOvr>
    <a:masterClrMapping/>
  </p:clrMapOvr>
  <mc:AlternateContent xmlns:mc="http://schemas.openxmlformats.org/markup-compatibility/2006" xmlns:p14="http://schemas.microsoft.com/office/powerpoint/2010/main">
    <mc:Choice Requires="p14">
      <p:transition p14:dur="250" advClick="0">
        <p:push dir="r"/>
      </p:transition>
    </mc:Choice>
    <mc:Fallback xmlns="">
      <p:transition advClick="0">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25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p:bldP spid="14" grpId="0"/>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21109</TotalTime>
  <Words>1698</Words>
  <Application>Microsoft Macintosh PowerPoint</Application>
  <PresentationFormat>Widescreen</PresentationFormat>
  <Paragraphs>203</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Calibri</vt:lpstr>
      <vt:lpstr>Lato</vt:lpstr>
      <vt:lpstr>Lato Black</vt:lpstr>
      <vt:lpstr>Simplified Arabic Fixed</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Oluseun Temiye</dc:creator>
  <cp:lastModifiedBy>Festus Atu Otabor</cp:lastModifiedBy>
  <cp:revision>175</cp:revision>
  <dcterms:created xsi:type="dcterms:W3CDTF">2024-06-26T11:20:56Z</dcterms:created>
  <dcterms:modified xsi:type="dcterms:W3CDTF">2024-09-03T11:33:48Z</dcterms:modified>
</cp:coreProperties>
</file>